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1.jpg" ContentType="image/jpg"/>
  <Override PartName="/ppt/media/image12.jpg" ContentType="image/jpg"/>
  <Override PartName="/ppt/media/image3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06C7E-D349-43FB-B94F-43E4C410201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DC4DF5E-0E45-4700-A834-CD3AC9A358D3}">
      <dgm:prSet/>
      <dgm:spPr/>
      <dgm:t>
        <a:bodyPr/>
        <a:lstStyle/>
        <a:p>
          <a:r>
            <a:rPr lang="es-AR"/>
            <a:t>Estimulen actitudes, valores y vocaciones.</a:t>
          </a:r>
          <a:endParaRPr lang="en-US"/>
        </a:p>
      </dgm:t>
    </dgm:pt>
    <dgm:pt modelId="{32223199-844E-40C9-8CB5-48812327D3B7}" type="parTrans" cxnId="{68CD397A-96EE-4BE0-971A-2A78B7771315}">
      <dgm:prSet/>
      <dgm:spPr/>
      <dgm:t>
        <a:bodyPr/>
        <a:lstStyle/>
        <a:p>
          <a:endParaRPr lang="en-US"/>
        </a:p>
      </dgm:t>
    </dgm:pt>
    <dgm:pt modelId="{C1C479FD-01CC-4561-83C4-A94C0F5C62B6}" type="sibTrans" cxnId="{68CD397A-96EE-4BE0-971A-2A78B7771315}">
      <dgm:prSet/>
      <dgm:spPr/>
      <dgm:t>
        <a:bodyPr/>
        <a:lstStyle/>
        <a:p>
          <a:endParaRPr lang="en-US"/>
        </a:p>
      </dgm:t>
    </dgm:pt>
    <dgm:pt modelId="{D6BA1217-1328-42D4-AD4B-474A3E7A8472}">
      <dgm:prSet/>
      <dgm:spPr/>
      <dgm:t>
        <a:bodyPr/>
        <a:lstStyle/>
        <a:p>
          <a:r>
            <a:rPr lang="es-AR"/>
            <a:t>Favorezcan la consolidación de comunidades de práctica, de enseñanza y de saber, y contribuyan a estrechar lazos entre ellas y la comunidad.</a:t>
          </a:r>
          <a:endParaRPr lang="en-US"/>
        </a:p>
      </dgm:t>
    </dgm:pt>
    <dgm:pt modelId="{AB0D1289-A94B-44D7-8865-DCB10A4640D6}" type="parTrans" cxnId="{060ECEE6-C8F3-4735-B044-F615BE7CD38F}">
      <dgm:prSet/>
      <dgm:spPr/>
      <dgm:t>
        <a:bodyPr/>
        <a:lstStyle/>
        <a:p>
          <a:endParaRPr lang="en-US"/>
        </a:p>
      </dgm:t>
    </dgm:pt>
    <dgm:pt modelId="{EAC18150-4826-4F08-8125-B87272EE7204}" type="sibTrans" cxnId="{060ECEE6-C8F3-4735-B044-F615BE7CD38F}">
      <dgm:prSet/>
      <dgm:spPr/>
      <dgm:t>
        <a:bodyPr/>
        <a:lstStyle/>
        <a:p>
          <a:endParaRPr lang="en-US"/>
        </a:p>
      </dgm:t>
    </dgm:pt>
    <dgm:pt modelId="{B256949F-207B-459E-A691-879F9FF53764}">
      <dgm:prSet/>
      <dgm:spPr/>
      <dgm:t>
        <a:bodyPr/>
        <a:lstStyle/>
        <a:p>
          <a:r>
            <a:rPr lang="es-AR"/>
            <a:t>Visibilicen algunas necesidades de investigación educativa y de desarrollo tecnológico asociado.</a:t>
          </a:r>
          <a:endParaRPr lang="en-US"/>
        </a:p>
      </dgm:t>
    </dgm:pt>
    <dgm:pt modelId="{7FACED57-DD1D-4487-A593-D95C201C35B2}" type="parTrans" cxnId="{441CDB94-9A16-4C50-8526-55919B4B8E0C}">
      <dgm:prSet/>
      <dgm:spPr/>
      <dgm:t>
        <a:bodyPr/>
        <a:lstStyle/>
        <a:p>
          <a:endParaRPr lang="en-US"/>
        </a:p>
      </dgm:t>
    </dgm:pt>
    <dgm:pt modelId="{7DDE4723-D7B0-4E50-A3D0-E6C2A13D1C4A}" type="sibTrans" cxnId="{441CDB94-9A16-4C50-8526-55919B4B8E0C}">
      <dgm:prSet/>
      <dgm:spPr/>
      <dgm:t>
        <a:bodyPr/>
        <a:lstStyle/>
        <a:p>
          <a:endParaRPr lang="en-US"/>
        </a:p>
      </dgm:t>
    </dgm:pt>
    <dgm:pt modelId="{93824C55-0C5B-4E4D-A135-48A147CE39F5}">
      <dgm:prSet/>
      <dgm:spPr/>
      <dgm:t>
        <a:bodyPr/>
        <a:lstStyle/>
        <a:p>
          <a:r>
            <a:rPr lang="es-AR"/>
            <a:t>Amplíen la visión del mundo científico/tecnológico de quienes participan y los acerquen a la realidad nacional.</a:t>
          </a:r>
          <a:endParaRPr lang="en-US"/>
        </a:p>
      </dgm:t>
    </dgm:pt>
    <dgm:pt modelId="{D2230827-11A2-4050-8EF8-26197D69E25A}" type="parTrans" cxnId="{965C59EC-3557-4855-98CD-5C7F69A698D9}">
      <dgm:prSet/>
      <dgm:spPr/>
      <dgm:t>
        <a:bodyPr/>
        <a:lstStyle/>
        <a:p>
          <a:endParaRPr lang="en-US"/>
        </a:p>
      </dgm:t>
    </dgm:pt>
    <dgm:pt modelId="{4C7DD540-DCD3-4C76-BD4C-B872E24CA958}" type="sibTrans" cxnId="{965C59EC-3557-4855-98CD-5C7F69A698D9}">
      <dgm:prSet/>
      <dgm:spPr/>
      <dgm:t>
        <a:bodyPr/>
        <a:lstStyle/>
        <a:p>
          <a:endParaRPr lang="en-US"/>
        </a:p>
      </dgm:t>
    </dgm:pt>
    <dgm:pt modelId="{E594831B-E254-4D25-90E1-471EFC8BA4F4}">
      <dgm:prSet/>
      <dgm:spPr/>
      <dgm:t>
        <a:bodyPr/>
        <a:lstStyle/>
        <a:p>
          <a:r>
            <a:rPr lang="es-AR"/>
            <a:t>Relacionen entretenimiento y educación, asociados a las ciencias, las artes y la tecnología.</a:t>
          </a:r>
          <a:endParaRPr lang="en-US"/>
        </a:p>
      </dgm:t>
    </dgm:pt>
    <dgm:pt modelId="{0B439B5E-8CBF-496D-8FAB-37760744C413}" type="parTrans" cxnId="{57067218-B611-440E-AD0E-AF260B6B5151}">
      <dgm:prSet/>
      <dgm:spPr/>
      <dgm:t>
        <a:bodyPr/>
        <a:lstStyle/>
        <a:p>
          <a:endParaRPr lang="en-US"/>
        </a:p>
      </dgm:t>
    </dgm:pt>
    <dgm:pt modelId="{11C1C58D-AB06-404B-A26D-DCD163F98F4B}" type="sibTrans" cxnId="{57067218-B611-440E-AD0E-AF260B6B5151}">
      <dgm:prSet/>
      <dgm:spPr/>
      <dgm:t>
        <a:bodyPr/>
        <a:lstStyle/>
        <a:p>
          <a:endParaRPr lang="en-US"/>
        </a:p>
      </dgm:t>
    </dgm:pt>
    <dgm:pt modelId="{60CC1698-4D64-45E3-B1F3-69ABDD07AC50}" type="pres">
      <dgm:prSet presAssocID="{17F06C7E-D349-43FB-B94F-43E4C4102018}" presName="diagram" presStyleCnt="0">
        <dgm:presLayoutVars>
          <dgm:dir/>
          <dgm:resizeHandles val="exact"/>
        </dgm:presLayoutVars>
      </dgm:prSet>
      <dgm:spPr/>
    </dgm:pt>
    <dgm:pt modelId="{67E19CD1-6171-4A79-810A-47468F397F84}" type="pres">
      <dgm:prSet presAssocID="{0DC4DF5E-0E45-4700-A834-CD3AC9A358D3}" presName="node" presStyleLbl="node1" presStyleIdx="0" presStyleCnt="5">
        <dgm:presLayoutVars>
          <dgm:bulletEnabled val="1"/>
        </dgm:presLayoutVars>
      </dgm:prSet>
      <dgm:spPr/>
    </dgm:pt>
    <dgm:pt modelId="{2AF3B7B1-9A4C-4477-914C-9AA4A156A474}" type="pres">
      <dgm:prSet presAssocID="{C1C479FD-01CC-4561-83C4-A94C0F5C62B6}" presName="sibTrans" presStyleCnt="0"/>
      <dgm:spPr/>
    </dgm:pt>
    <dgm:pt modelId="{10EC8FCD-8B3F-4FA9-99AA-8B68F6A7EAE5}" type="pres">
      <dgm:prSet presAssocID="{D6BA1217-1328-42D4-AD4B-474A3E7A8472}" presName="node" presStyleLbl="node1" presStyleIdx="1" presStyleCnt="5">
        <dgm:presLayoutVars>
          <dgm:bulletEnabled val="1"/>
        </dgm:presLayoutVars>
      </dgm:prSet>
      <dgm:spPr/>
    </dgm:pt>
    <dgm:pt modelId="{37482BB6-F67C-4EE1-803F-3659A74E0029}" type="pres">
      <dgm:prSet presAssocID="{EAC18150-4826-4F08-8125-B87272EE7204}" presName="sibTrans" presStyleCnt="0"/>
      <dgm:spPr/>
    </dgm:pt>
    <dgm:pt modelId="{2CF0036C-0F92-44AC-8E67-F7E22C96FAFB}" type="pres">
      <dgm:prSet presAssocID="{B256949F-207B-459E-A691-879F9FF53764}" presName="node" presStyleLbl="node1" presStyleIdx="2" presStyleCnt="5">
        <dgm:presLayoutVars>
          <dgm:bulletEnabled val="1"/>
        </dgm:presLayoutVars>
      </dgm:prSet>
      <dgm:spPr/>
    </dgm:pt>
    <dgm:pt modelId="{B6B93B1F-B6D2-41BC-80E9-A53CB3C1279B}" type="pres">
      <dgm:prSet presAssocID="{7DDE4723-D7B0-4E50-A3D0-E6C2A13D1C4A}" presName="sibTrans" presStyleCnt="0"/>
      <dgm:spPr/>
    </dgm:pt>
    <dgm:pt modelId="{B54B6F9B-DB20-4258-8818-20101A562CFF}" type="pres">
      <dgm:prSet presAssocID="{93824C55-0C5B-4E4D-A135-48A147CE39F5}" presName="node" presStyleLbl="node1" presStyleIdx="3" presStyleCnt="5">
        <dgm:presLayoutVars>
          <dgm:bulletEnabled val="1"/>
        </dgm:presLayoutVars>
      </dgm:prSet>
      <dgm:spPr/>
    </dgm:pt>
    <dgm:pt modelId="{39B5D12E-70B7-4D8F-95B7-B8B99D765165}" type="pres">
      <dgm:prSet presAssocID="{4C7DD540-DCD3-4C76-BD4C-B872E24CA958}" presName="sibTrans" presStyleCnt="0"/>
      <dgm:spPr/>
    </dgm:pt>
    <dgm:pt modelId="{72B0BDC0-99AA-4857-A93B-628E1CF9C777}" type="pres">
      <dgm:prSet presAssocID="{E594831B-E254-4D25-90E1-471EFC8BA4F4}" presName="node" presStyleLbl="node1" presStyleIdx="4" presStyleCnt="5">
        <dgm:presLayoutVars>
          <dgm:bulletEnabled val="1"/>
        </dgm:presLayoutVars>
      </dgm:prSet>
      <dgm:spPr/>
    </dgm:pt>
  </dgm:ptLst>
  <dgm:cxnLst>
    <dgm:cxn modelId="{9C1A4303-0712-4C8C-9A98-D859EA73187C}" type="presOf" srcId="{B256949F-207B-459E-A691-879F9FF53764}" destId="{2CF0036C-0F92-44AC-8E67-F7E22C96FAFB}" srcOrd="0" destOrd="0" presId="urn:microsoft.com/office/officeart/2005/8/layout/default"/>
    <dgm:cxn modelId="{57067218-B611-440E-AD0E-AF260B6B5151}" srcId="{17F06C7E-D349-43FB-B94F-43E4C4102018}" destId="{E594831B-E254-4D25-90E1-471EFC8BA4F4}" srcOrd="4" destOrd="0" parTransId="{0B439B5E-8CBF-496D-8FAB-37760744C413}" sibTransId="{11C1C58D-AB06-404B-A26D-DCD163F98F4B}"/>
    <dgm:cxn modelId="{1D2D9225-E384-45DF-ABAD-7DD93F7D7A34}" type="presOf" srcId="{93824C55-0C5B-4E4D-A135-48A147CE39F5}" destId="{B54B6F9B-DB20-4258-8818-20101A562CFF}" srcOrd="0" destOrd="0" presId="urn:microsoft.com/office/officeart/2005/8/layout/default"/>
    <dgm:cxn modelId="{6058EB30-5129-498F-935B-A338337C573A}" type="presOf" srcId="{0DC4DF5E-0E45-4700-A834-CD3AC9A358D3}" destId="{67E19CD1-6171-4A79-810A-47468F397F84}" srcOrd="0" destOrd="0" presId="urn:microsoft.com/office/officeart/2005/8/layout/default"/>
    <dgm:cxn modelId="{785E6554-8461-46E4-BE22-CE60B10A6268}" type="presOf" srcId="{E594831B-E254-4D25-90E1-471EFC8BA4F4}" destId="{72B0BDC0-99AA-4857-A93B-628E1CF9C777}" srcOrd="0" destOrd="0" presId="urn:microsoft.com/office/officeart/2005/8/layout/default"/>
    <dgm:cxn modelId="{68CD397A-96EE-4BE0-971A-2A78B7771315}" srcId="{17F06C7E-D349-43FB-B94F-43E4C4102018}" destId="{0DC4DF5E-0E45-4700-A834-CD3AC9A358D3}" srcOrd="0" destOrd="0" parTransId="{32223199-844E-40C9-8CB5-48812327D3B7}" sibTransId="{C1C479FD-01CC-4561-83C4-A94C0F5C62B6}"/>
    <dgm:cxn modelId="{441CDB94-9A16-4C50-8526-55919B4B8E0C}" srcId="{17F06C7E-D349-43FB-B94F-43E4C4102018}" destId="{B256949F-207B-459E-A691-879F9FF53764}" srcOrd="2" destOrd="0" parTransId="{7FACED57-DD1D-4487-A593-D95C201C35B2}" sibTransId="{7DDE4723-D7B0-4E50-A3D0-E6C2A13D1C4A}"/>
    <dgm:cxn modelId="{61A5D696-85BB-422E-BAE5-C13022034B18}" type="presOf" srcId="{17F06C7E-D349-43FB-B94F-43E4C4102018}" destId="{60CC1698-4D64-45E3-B1F3-69ABDD07AC50}" srcOrd="0" destOrd="0" presId="urn:microsoft.com/office/officeart/2005/8/layout/default"/>
    <dgm:cxn modelId="{9CA0CFB3-43C6-4E36-8CD1-C5D168089563}" type="presOf" srcId="{D6BA1217-1328-42D4-AD4B-474A3E7A8472}" destId="{10EC8FCD-8B3F-4FA9-99AA-8B68F6A7EAE5}" srcOrd="0" destOrd="0" presId="urn:microsoft.com/office/officeart/2005/8/layout/default"/>
    <dgm:cxn modelId="{060ECEE6-C8F3-4735-B044-F615BE7CD38F}" srcId="{17F06C7E-D349-43FB-B94F-43E4C4102018}" destId="{D6BA1217-1328-42D4-AD4B-474A3E7A8472}" srcOrd="1" destOrd="0" parTransId="{AB0D1289-A94B-44D7-8865-DCB10A4640D6}" sibTransId="{EAC18150-4826-4F08-8125-B87272EE7204}"/>
    <dgm:cxn modelId="{965C59EC-3557-4855-98CD-5C7F69A698D9}" srcId="{17F06C7E-D349-43FB-B94F-43E4C4102018}" destId="{93824C55-0C5B-4E4D-A135-48A147CE39F5}" srcOrd="3" destOrd="0" parTransId="{D2230827-11A2-4050-8EF8-26197D69E25A}" sibTransId="{4C7DD540-DCD3-4C76-BD4C-B872E24CA958}"/>
    <dgm:cxn modelId="{4A2F38CC-9B80-44DB-B92B-EC2F5CEA822A}" type="presParOf" srcId="{60CC1698-4D64-45E3-B1F3-69ABDD07AC50}" destId="{67E19CD1-6171-4A79-810A-47468F397F84}" srcOrd="0" destOrd="0" presId="urn:microsoft.com/office/officeart/2005/8/layout/default"/>
    <dgm:cxn modelId="{523DE134-F899-465C-84A2-CAEA9E9E23C4}" type="presParOf" srcId="{60CC1698-4D64-45E3-B1F3-69ABDD07AC50}" destId="{2AF3B7B1-9A4C-4477-914C-9AA4A156A474}" srcOrd="1" destOrd="0" presId="urn:microsoft.com/office/officeart/2005/8/layout/default"/>
    <dgm:cxn modelId="{A1E31ED5-197F-4A1F-9D91-187FE1FCBB88}" type="presParOf" srcId="{60CC1698-4D64-45E3-B1F3-69ABDD07AC50}" destId="{10EC8FCD-8B3F-4FA9-99AA-8B68F6A7EAE5}" srcOrd="2" destOrd="0" presId="urn:microsoft.com/office/officeart/2005/8/layout/default"/>
    <dgm:cxn modelId="{70CFD2E7-5F34-4F57-9852-D20479D47213}" type="presParOf" srcId="{60CC1698-4D64-45E3-B1F3-69ABDD07AC50}" destId="{37482BB6-F67C-4EE1-803F-3659A74E0029}" srcOrd="3" destOrd="0" presId="urn:microsoft.com/office/officeart/2005/8/layout/default"/>
    <dgm:cxn modelId="{5898E0BC-83A7-4013-A076-265DD4D32994}" type="presParOf" srcId="{60CC1698-4D64-45E3-B1F3-69ABDD07AC50}" destId="{2CF0036C-0F92-44AC-8E67-F7E22C96FAFB}" srcOrd="4" destOrd="0" presId="urn:microsoft.com/office/officeart/2005/8/layout/default"/>
    <dgm:cxn modelId="{C06859AA-2E1B-4FD4-A823-2A6E69E3D85D}" type="presParOf" srcId="{60CC1698-4D64-45E3-B1F3-69ABDD07AC50}" destId="{B6B93B1F-B6D2-41BC-80E9-A53CB3C1279B}" srcOrd="5" destOrd="0" presId="urn:microsoft.com/office/officeart/2005/8/layout/default"/>
    <dgm:cxn modelId="{CBA90147-B376-4B00-A756-467BBA1AB0DF}" type="presParOf" srcId="{60CC1698-4D64-45E3-B1F3-69ABDD07AC50}" destId="{B54B6F9B-DB20-4258-8818-20101A562CFF}" srcOrd="6" destOrd="0" presId="urn:microsoft.com/office/officeart/2005/8/layout/default"/>
    <dgm:cxn modelId="{12501963-2148-4367-B2AF-752B52AFF052}" type="presParOf" srcId="{60CC1698-4D64-45E3-B1F3-69ABDD07AC50}" destId="{39B5D12E-70B7-4D8F-95B7-B8B99D765165}" srcOrd="7" destOrd="0" presId="urn:microsoft.com/office/officeart/2005/8/layout/default"/>
    <dgm:cxn modelId="{E5346AD0-5D6D-47AE-A707-F9EFC880899B}" type="presParOf" srcId="{60CC1698-4D64-45E3-B1F3-69ABDD07AC50}" destId="{72B0BDC0-99AA-4857-A93B-628E1CF9C77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13F6FC-F653-4E56-8FBB-029D554B68B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FD17F728-2ACD-4E26-8EE2-14500EBAE0FF}">
      <dgm:prSet/>
      <dgm:spPr/>
      <dgm:t>
        <a:bodyPr/>
        <a:lstStyle/>
        <a:p>
          <a:r>
            <a:rPr lang="es-AR"/>
            <a:t>Vinculen y acerquen a la ciudadanía a las artes, las ciencias y la tecnología, desde las culturas infantiles y juveniles. </a:t>
          </a:r>
          <a:endParaRPr lang="en-US"/>
        </a:p>
      </dgm:t>
    </dgm:pt>
    <dgm:pt modelId="{18131193-D67E-4203-AFBC-8299BD4B6F81}" type="parTrans" cxnId="{C9F94B90-3DC6-4ECC-BA6C-B8E504CBE54E}">
      <dgm:prSet/>
      <dgm:spPr/>
      <dgm:t>
        <a:bodyPr/>
        <a:lstStyle/>
        <a:p>
          <a:endParaRPr lang="en-US"/>
        </a:p>
      </dgm:t>
    </dgm:pt>
    <dgm:pt modelId="{E527C524-A361-4C4E-865D-7E879E7167B3}" type="sibTrans" cxnId="{C9F94B90-3DC6-4ECC-BA6C-B8E504CBE54E}">
      <dgm:prSet/>
      <dgm:spPr/>
      <dgm:t>
        <a:bodyPr/>
        <a:lstStyle/>
        <a:p>
          <a:endParaRPr lang="en-US"/>
        </a:p>
      </dgm:t>
    </dgm:pt>
    <dgm:pt modelId="{18659626-0538-4A10-B17F-6A1DA58B11E3}">
      <dgm:prSet/>
      <dgm:spPr/>
      <dgm:t>
        <a:bodyPr/>
        <a:lstStyle/>
        <a:p>
          <a:r>
            <a:rPr lang="es-AR"/>
            <a:t>Contribuyan al establecimiento de una relación humana significativa entre docentes, estudiantes, especialistas, entorno familiar y la sociedad en general.</a:t>
          </a:r>
          <a:endParaRPr lang="en-US"/>
        </a:p>
      </dgm:t>
    </dgm:pt>
    <dgm:pt modelId="{A0E4F34C-0520-4661-A0D3-4E1DB8844439}" type="parTrans" cxnId="{FF914C02-6FEC-4AD3-B17D-FD8AD4FDF083}">
      <dgm:prSet/>
      <dgm:spPr/>
      <dgm:t>
        <a:bodyPr/>
        <a:lstStyle/>
        <a:p>
          <a:endParaRPr lang="en-US"/>
        </a:p>
      </dgm:t>
    </dgm:pt>
    <dgm:pt modelId="{D8DB4455-609D-4EB3-8BCD-5EBEC9DFBC93}" type="sibTrans" cxnId="{FF914C02-6FEC-4AD3-B17D-FD8AD4FDF083}">
      <dgm:prSet/>
      <dgm:spPr/>
      <dgm:t>
        <a:bodyPr/>
        <a:lstStyle/>
        <a:p>
          <a:endParaRPr lang="en-US"/>
        </a:p>
      </dgm:t>
    </dgm:pt>
    <dgm:pt modelId="{51702D69-A0EF-466E-A973-88DD8E19C786}">
      <dgm:prSet/>
      <dgm:spPr/>
      <dgm:t>
        <a:bodyPr/>
        <a:lstStyle/>
        <a:p>
          <a:r>
            <a:rPr lang="es-AR"/>
            <a:t>Hagan públicas las expresiones étnicas en la esfera del conocimiento, la educación y la indagación, y generen reconocimiento e inclusión social.</a:t>
          </a:r>
          <a:endParaRPr lang="en-US"/>
        </a:p>
      </dgm:t>
    </dgm:pt>
    <dgm:pt modelId="{63DC9A43-DAB8-438C-A1B6-A0ED226F2E33}" type="parTrans" cxnId="{445B191F-142D-40D9-901F-97E62FF8A04F}">
      <dgm:prSet/>
      <dgm:spPr/>
      <dgm:t>
        <a:bodyPr/>
        <a:lstStyle/>
        <a:p>
          <a:endParaRPr lang="en-US"/>
        </a:p>
      </dgm:t>
    </dgm:pt>
    <dgm:pt modelId="{15F0474D-6070-4FFE-9107-A87A1F2D061B}" type="sibTrans" cxnId="{445B191F-142D-40D9-901F-97E62FF8A04F}">
      <dgm:prSet/>
      <dgm:spPr/>
      <dgm:t>
        <a:bodyPr/>
        <a:lstStyle/>
        <a:p>
          <a:endParaRPr lang="en-US"/>
        </a:p>
      </dgm:t>
    </dgm:pt>
    <dgm:pt modelId="{CD7C4E3B-337C-4EAD-8E05-D47208E65B7F}">
      <dgm:prSet/>
      <dgm:spPr/>
      <dgm:t>
        <a:bodyPr/>
        <a:lstStyle/>
        <a:p>
          <a:r>
            <a:rPr lang="es-AR"/>
            <a:t>Reconozcan los saberes propios, los lenguajes de los diferentes grupos sociales y culturales, y los nuevos mundos simbólicos constituidos y generados a partir de los cambios de época.</a:t>
          </a:r>
          <a:endParaRPr lang="en-US"/>
        </a:p>
      </dgm:t>
    </dgm:pt>
    <dgm:pt modelId="{39047CD2-0FFC-4D61-8B36-14EDC7703E45}" type="parTrans" cxnId="{FE83C220-4881-48E8-8DF5-C1BC257F8F5D}">
      <dgm:prSet/>
      <dgm:spPr/>
      <dgm:t>
        <a:bodyPr/>
        <a:lstStyle/>
        <a:p>
          <a:endParaRPr lang="en-US"/>
        </a:p>
      </dgm:t>
    </dgm:pt>
    <dgm:pt modelId="{2DA2A937-C011-42A9-B861-26937F4B6B7C}" type="sibTrans" cxnId="{FE83C220-4881-48E8-8DF5-C1BC257F8F5D}">
      <dgm:prSet/>
      <dgm:spPr/>
      <dgm:t>
        <a:bodyPr/>
        <a:lstStyle/>
        <a:p>
          <a:endParaRPr lang="en-US"/>
        </a:p>
      </dgm:t>
    </dgm:pt>
    <dgm:pt modelId="{8CC066CC-2100-4712-9F54-2BB5582646D7}">
      <dgm:prSet/>
      <dgm:spPr/>
      <dgm:t>
        <a:bodyPr/>
        <a:lstStyle/>
        <a:p>
          <a:r>
            <a:rPr lang="es-AR"/>
            <a:t>Hagan visible el carácter inter y transdisciplinario del conocimiento.</a:t>
          </a:r>
          <a:endParaRPr lang="en-US"/>
        </a:p>
      </dgm:t>
    </dgm:pt>
    <dgm:pt modelId="{D70FFBDE-E004-4250-84E3-6A6D3E8D6914}" type="parTrans" cxnId="{3C4B5A75-7E46-4241-B087-72DB16963443}">
      <dgm:prSet/>
      <dgm:spPr/>
      <dgm:t>
        <a:bodyPr/>
        <a:lstStyle/>
        <a:p>
          <a:endParaRPr lang="en-US"/>
        </a:p>
      </dgm:t>
    </dgm:pt>
    <dgm:pt modelId="{C5FD403C-E174-4EE2-A8AF-DDF2E5FCB1C5}" type="sibTrans" cxnId="{3C4B5A75-7E46-4241-B087-72DB16963443}">
      <dgm:prSet/>
      <dgm:spPr/>
      <dgm:t>
        <a:bodyPr/>
        <a:lstStyle/>
        <a:p>
          <a:endParaRPr lang="en-US"/>
        </a:p>
      </dgm:t>
    </dgm:pt>
    <dgm:pt modelId="{1867E24D-37D0-45F4-83C0-25FCC6BE8BDA}" type="pres">
      <dgm:prSet presAssocID="{A913F6FC-F653-4E56-8FBB-029D554B68B8}" presName="diagram" presStyleCnt="0">
        <dgm:presLayoutVars>
          <dgm:dir/>
          <dgm:resizeHandles val="exact"/>
        </dgm:presLayoutVars>
      </dgm:prSet>
      <dgm:spPr/>
    </dgm:pt>
    <dgm:pt modelId="{25D6DEBB-D45E-45FD-94A0-D3AF5E0F4FE4}" type="pres">
      <dgm:prSet presAssocID="{FD17F728-2ACD-4E26-8EE2-14500EBAE0FF}" presName="node" presStyleLbl="node1" presStyleIdx="0" presStyleCnt="5">
        <dgm:presLayoutVars>
          <dgm:bulletEnabled val="1"/>
        </dgm:presLayoutVars>
      </dgm:prSet>
      <dgm:spPr/>
    </dgm:pt>
    <dgm:pt modelId="{80540D5F-3318-447E-82DC-56464C1DFDF8}" type="pres">
      <dgm:prSet presAssocID="{E527C524-A361-4C4E-865D-7E879E7167B3}" presName="sibTrans" presStyleCnt="0"/>
      <dgm:spPr/>
    </dgm:pt>
    <dgm:pt modelId="{EAF373BE-8DDE-4799-A3D5-9C6A03388E2A}" type="pres">
      <dgm:prSet presAssocID="{18659626-0538-4A10-B17F-6A1DA58B11E3}" presName="node" presStyleLbl="node1" presStyleIdx="1" presStyleCnt="5">
        <dgm:presLayoutVars>
          <dgm:bulletEnabled val="1"/>
        </dgm:presLayoutVars>
      </dgm:prSet>
      <dgm:spPr/>
    </dgm:pt>
    <dgm:pt modelId="{656BB401-9058-4A05-82FE-D9B60CB0E0AA}" type="pres">
      <dgm:prSet presAssocID="{D8DB4455-609D-4EB3-8BCD-5EBEC9DFBC93}" presName="sibTrans" presStyleCnt="0"/>
      <dgm:spPr/>
    </dgm:pt>
    <dgm:pt modelId="{EE6108BE-C63F-44ED-B87D-E9327116EACF}" type="pres">
      <dgm:prSet presAssocID="{51702D69-A0EF-466E-A973-88DD8E19C786}" presName="node" presStyleLbl="node1" presStyleIdx="2" presStyleCnt="5">
        <dgm:presLayoutVars>
          <dgm:bulletEnabled val="1"/>
        </dgm:presLayoutVars>
      </dgm:prSet>
      <dgm:spPr/>
    </dgm:pt>
    <dgm:pt modelId="{3AC884D2-89ED-4EF2-AFB2-A5BC70817798}" type="pres">
      <dgm:prSet presAssocID="{15F0474D-6070-4FFE-9107-A87A1F2D061B}" presName="sibTrans" presStyleCnt="0"/>
      <dgm:spPr/>
    </dgm:pt>
    <dgm:pt modelId="{6313D77F-AA54-40CE-89BA-77A16D64F309}" type="pres">
      <dgm:prSet presAssocID="{CD7C4E3B-337C-4EAD-8E05-D47208E65B7F}" presName="node" presStyleLbl="node1" presStyleIdx="3" presStyleCnt="5">
        <dgm:presLayoutVars>
          <dgm:bulletEnabled val="1"/>
        </dgm:presLayoutVars>
      </dgm:prSet>
      <dgm:spPr/>
    </dgm:pt>
    <dgm:pt modelId="{00094D80-368B-4CE4-B62A-F494DBD15BD2}" type="pres">
      <dgm:prSet presAssocID="{2DA2A937-C011-42A9-B861-26937F4B6B7C}" presName="sibTrans" presStyleCnt="0"/>
      <dgm:spPr/>
    </dgm:pt>
    <dgm:pt modelId="{F80834AA-1BC7-4C7C-9BC5-F8EA44033AE2}" type="pres">
      <dgm:prSet presAssocID="{8CC066CC-2100-4712-9F54-2BB5582646D7}" presName="node" presStyleLbl="node1" presStyleIdx="4" presStyleCnt="5">
        <dgm:presLayoutVars>
          <dgm:bulletEnabled val="1"/>
        </dgm:presLayoutVars>
      </dgm:prSet>
      <dgm:spPr/>
    </dgm:pt>
  </dgm:ptLst>
  <dgm:cxnLst>
    <dgm:cxn modelId="{FF914C02-6FEC-4AD3-B17D-FD8AD4FDF083}" srcId="{A913F6FC-F653-4E56-8FBB-029D554B68B8}" destId="{18659626-0538-4A10-B17F-6A1DA58B11E3}" srcOrd="1" destOrd="0" parTransId="{A0E4F34C-0520-4661-A0D3-4E1DB8844439}" sibTransId="{D8DB4455-609D-4EB3-8BCD-5EBEC9DFBC93}"/>
    <dgm:cxn modelId="{445B191F-142D-40D9-901F-97E62FF8A04F}" srcId="{A913F6FC-F653-4E56-8FBB-029D554B68B8}" destId="{51702D69-A0EF-466E-A973-88DD8E19C786}" srcOrd="2" destOrd="0" parTransId="{63DC9A43-DAB8-438C-A1B6-A0ED226F2E33}" sibTransId="{15F0474D-6070-4FFE-9107-A87A1F2D061B}"/>
    <dgm:cxn modelId="{FE83C220-4881-48E8-8DF5-C1BC257F8F5D}" srcId="{A913F6FC-F653-4E56-8FBB-029D554B68B8}" destId="{CD7C4E3B-337C-4EAD-8E05-D47208E65B7F}" srcOrd="3" destOrd="0" parTransId="{39047CD2-0FFC-4D61-8B36-14EDC7703E45}" sibTransId="{2DA2A937-C011-42A9-B861-26937F4B6B7C}"/>
    <dgm:cxn modelId="{AE6E9A28-5911-4CF9-B2CF-89BFCC5CA75D}" type="presOf" srcId="{18659626-0538-4A10-B17F-6A1DA58B11E3}" destId="{EAF373BE-8DDE-4799-A3D5-9C6A03388E2A}" srcOrd="0" destOrd="0" presId="urn:microsoft.com/office/officeart/2005/8/layout/default"/>
    <dgm:cxn modelId="{BEB8B942-DA99-477C-9711-EB32A33E6B37}" type="presOf" srcId="{FD17F728-2ACD-4E26-8EE2-14500EBAE0FF}" destId="{25D6DEBB-D45E-45FD-94A0-D3AF5E0F4FE4}" srcOrd="0" destOrd="0" presId="urn:microsoft.com/office/officeart/2005/8/layout/default"/>
    <dgm:cxn modelId="{3C4B5A75-7E46-4241-B087-72DB16963443}" srcId="{A913F6FC-F653-4E56-8FBB-029D554B68B8}" destId="{8CC066CC-2100-4712-9F54-2BB5582646D7}" srcOrd="4" destOrd="0" parTransId="{D70FFBDE-E004-4250-84E3-6A6D3E8D6914}" sibTransId="{C5FD403C-E174-4EE2-A8AF-DDF2E5FCB1C5}"/>
    <dgm:cxn modelId="{C9F94B90-3DC6-4ECC-BA6C-B8E504CBE54E}" srcId="{A913F6FC-F653-4E56-8FBB-029D554B68B8}" destId="{FD17F728-2ACD-4E26-8EE2-14500EBAE0FF}" srcOrd="0" destOrd="0" parTransId="{18131193-D67E-4203-AFBC-8299BD4B6F81}" sibTransId="{E527C524-A361-4C4E-865D-7E879E7167B3}"/>
    <dgm:cxn modelId="{427AC1AE-2281-42A6-9750-B32B22863196}" type="presOf" srcId="{A913F6FC-F653-4E56-8FBB-029D554B68B8}" destId="{1867E24D-37D0-45F4-83C0-25FCC6BE8BDA}" srcOrd="0" destOrd="0" presId="urn:microsoft.com/office/officeart/2005/8/layout/default"/>
    <dgm:cxn modelId="{656591BB-C1A4-4926-ACB3-ED6574BFCABD}" type="presOf" srcId="{51702D69-A0EF-466E-A973-88DD8E19C786}" destId="{EE6108BE-C63F-44ED-B87D-E9327116EACF}" srcOrd="0" destOrd="0" presId="urn:microsoft.com/office/officeart/2005/8/layout/default"/>
    <dgm:cxn modelId="{44A59AC5-6257-4766-B146-9204287835B0}" type="presOf" srcId="{8CC066CC-2100-4712-9F54-2BB5582646D7}" destId="{F80834AA-1BC7-4C7C-9BC5-F8EA44033AE2}" srcOrd="0" destOrd="0" presId="urn:microsoft.com/office/officeart/2005/8/layout/default"/>
    <dgm:cxn modelId="{E10583DD-EEA8-4282-995E-7D0A337D0DCF}" type="presOf" srcId="{CD7C4E3B-337C-4EAD-8E05-D47208E65B7F}" destId="{6313D77F-AA54-40CE-89BA-77A16D64F309}" srcOrd="0" destOrd="0" presId="urn:microsoft.com/office/officeart/2005/8/layout/default"/>
    <dgm:cxn modelId="{B0AA13E6-51A4-4F6F-88B3-6FF648CB6353}" type="presParOf" srcId="{1867E24D-37D0-45F4-83C0-25FCC6BE8BDA}" destId="{25D6DEBB-D45E-45FD-94A0-D3AF5E0F4FE4}" srcOrd="0" destOrd="0" presId="urn:microsoft.com/office/officeart/2005/8/layout/default"/>
    <dgm:cxn modelId="{3FDF6603-F787-4D6B-B8C9-AE23B34F61A6}" type="presParOf" srcId="{1867E24D-37D0-45F4-83C0-25FCC6BE8BDA}" destId="{80540D5F-3318-447E-82DC-56464C1DFDF8}" srcOrd="1" destOrd="0" presId="urn:microsoft.com/office/officeart/2005/8/layout/default"/>
    <dgm:cxn modelId="{AB9832E0-43D4-40F1-9130-E05854236E19}" type="presParOf" srcId="{1867E24D-37D0-45F4-83C0-25FCC6BE8BDA}" destId="{EAF373BE-8DDE-4799-A3D5-9C6A03388E2A}" srcOrd="2" destOrd="0" presId="urn:microsoft.com/office/officeart/2005/8/layout/default"/>
    <dgm:cxn modelId="{2E10425E-406E-487F-A854-07CADC6D5B7C}" type="presParOf" srcId="{1867E24D-37D0-45F4-83C0-25FCC6BE8BDA}" destId="{656BB401-9058-4A05-82FE-D9B60CB0E0AA}" srcOrd="3" destOrd="0" presId="urn:microsoft.com/office/officeart/2005/8/layout/default"/>
    <dgm:cxn modelId="{D0352BD8-2893-452B-960E-313446F42CD4}" type="presParOf" srcId="{1867E24D-37D0-45F4-83C0-25FCC6BE8BDA}" destId="{EE6108BE-C63F-44ED-B87D-E9327116EACF}" srcOrd="4" destOrd="0" presId="urn:microsoft.com/office/officeart/2005/8/layout/default"/>
    <dgm:cxn modelId="{335C1892-EFCF-4B53-B034-0899607F40C9}" type="presParOf" srcId="{1867E24D-37D0-45F4-83C0-25FCC6BE8BDA}" destId="{3AC884D2-89ED-4EF2-AFB2-A5BC70817798}" srcOrd="5" destOrd="0" presId="urn:microsoft.com/office/officeart/2005/8/layout/default"/>
    <dgm:cxn modelId="{09794F51-2421-45D9-9407-532B01F830D2}" type="presParOf" srcId="{1867E24D-37D0-45F4-83C0-25FCC6BE8BDA}" destId="{6313D77F-AA54-40CE-89BA-77A16D64F309}" srcOrd="6" destOrd="0" presId="urn:microsoft.com/office/officeart/2005/8/layout/default"/>
    <dgm:cxn modelId="{0020DA73-7766-452A-89CE-7E34B45BB2B5}" type="presParOf" srcId="{1867E24D-37D0-45F4-83C0-25FCC6BE8BDA}" destId="{00094D80-368B-4CE4-B62A-F494DBD15BD2}" srcOrd="7" destOrd="0" presId="urn:microsoft.com/office/officeart/2005/8/layout/default"/>
    <dgm:cxn modelId="{5887C916-73F2-4C00-BA1C-94C3E1D50644}" type="presParOf" srcId="{1867E24D-37D0-45F4-83C0-25FCC6BE8BDA}" destId="{F80834AA-1BC7-4C7C-9BC5-F8EA44033AE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E61A5-CFA7-40DA-8772-0EF27993CE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BD8C351-0FE6-4AD7-BE7B-858C41D626DD}">
      <dgm:prSet/>
      <dgm:spPr/>
      <dgm:t>
        <a:bodyPr/>
        <a:lstStyle/>
        <a:p>
          <a:r>
            <a:rPr lang="es-AR"/>
            <a:t>Promoviendo el desarrollo de Competencias Científicas, Tecnológicas e Innovadoras para actuar en las Sociedad del Conocimiento</a:t>
          </a:r>
          <a:endParaRPr lang="en-US"/>
        </a:p>
      </dgm:t>
    </dgm:pt>
    <dgm:pt modelId="{DB0B9CAC-6162-445A-8634-4C917E1F13BD}" type="parTrans" cxnId="{B59DEA12-5B3F-437A-BE70-0DB855E29B1C}">
      <dgm:prSet/>
      <dgm:spPr/>
      <dgm:t>
        <a:bodyPr/>
        <a:lstStyle/>
        <a:p>
          <a:endParaRPr lang="en-US"/>
        </a:p>
      </dgm:t>
    </dgm:pt>
    <dgm:pt modelId="{2FA3F2AE-67F2-48E5-BBA6-D1419443B607}" type="sibTrans" cxnId="{B59DEA12-5B3F-437A-BE70-0DB855E29B1C}">
      <dgm:prSet/>
      <dgm:spPr/>
      <dgm:t>
        <a:bodyPr/>
        <a:lstStyle/>
        <a:p>
          <a:endParaRPr lang="en-US"/>
        </a:p>
      </dgm:t>
    </dgm:pt>
    <dgm:pt modelId="{54C6EE42-E271-4C4E-9298-8392163DA754}">
      <dgm:prSet/>
      <dgm:spPr/>
      <dgm:t>
        <a:bodyPr/>
        <a:lstStyle/>
        <a:p>
          <a:r>
            <a:rPr lang="es-AR"/>
            <a:t>Plantear nuevos problemas, Observar y Explorar</a:t>
          </a:r>
          <a:endParaRPr lang="en-US"/>
        </a:p>
      </dgm:t>
    </dgm:pt>
    <dgm:pt modelId="{5961EA8C-3523-46C8-92D2-444B8B3B9C7E}" type="parTrans" cxnId="{F8FEF958-0FDB-4B0B-B913-9D619CFA5FF5}">
      <dgm:prSet/>
      <dgm:spPr/>
      <dgm:t>
        <a:bodyPr/>
        <a:lstStyle/>
        <a:p>
          <a:endParaRPr lang="en-US"/>
        </a:p>
      </dgm:t>
    </dgm:pt>
    <dgm:pt modelId="{C63E5D65-9343-48F9-B032-5CCEE74E81B7}" type="sibTrans" cxnId="{F8FEF958-0FDB-4B0B-B913-9D619CFA5FF5}">
      <dgm:prSet/>
      <dgm:spPr/>
      <dgm:t>
        <a:bodyPr/>
        <a:lstStyle/>
        <a:p>
          <a:endParaRPr lang="en-US"/>
        </a:p>
      </dgm:t>
    </dgm:pt>
    <dgm:pt modelId="{245B84BE-E8E8-47C0-841F-97496A63FF26}">
      <dgm:prSet/>
      <dgm:spPr/>
      <dgm:t>
        <a:bodyPr/>
        <a:lstStyle/>
        <a:p>
          <a:r>
            <a:rPr lang="es-AR" b="1" dirty="0">
              <a:highlight>
                <a:srgbClr val="FF0000"/>
              </a:highlight>
            </a:rPr>
            <a:t>ES IMPORTANTE ARTICULAR, INTEGRAR CONTENIDOS, CONOCIMIENTOS, EXPERIENCIAS EN LA RESOLUCION DE SITUACIONES PROBLEMATICAS DE INTERES PARA POTENCIAR APTITUDES E INTERESES DE LOS ESTUDIANTES</a:t>
          </a:r>
          <a:endParaRPr lang="en-US" dirty="0">
            <a:highlight>
              <a:srgbClr val="FF0000"/>
            </a:highlight>
          </a:endParaRPr>
        </a:p>
      </dgm:t>
    </dgm:pt>
    <dgm:pt modelId="{9F55B9F0-91EB-4209-BC84-AEF8711CD2D8}" type="parTrans" cxnId="{6785A5E1-7567-4F32-9CC9-2A70072E6790}">
      <dgm:prSet/>
      <dgm:spPr/>
      <dgm:t>
        <a:bodyPr/>
        <a:lstStyle/>
        <a:p>
          <a:endParaRPr lang="en-US"/>
        </a:p>
      </dgm:t>
    </dgm:pt>
    <dgm:pt modelId="{28633146-A7BB-487F-9C05-DB941ACCBFF5}" type="sibTrans" cxnId="{6785A5E1-7567-4F32-9CC9-2A70072E6790}">
      <dgm:prSet/>
      <dgm:spPr/>
      <dgm:t>
        <a:bodyPr/>
        <a:lstStyle/>
        <a:p>
          <a:endParaRPr lang="en-US"/>
        </a:p>
      </dgm:t>
    </dgm:pt>
    <dgm:pt modelId="{1E21EA68-0F99-425C-BC74-09F0D820EE5D}" type="pres">
      <dgm:prSet presAssocID="{F5BE61A5-CFA7-40DA-8772-0EF27993CE67}" presName="linear" presStyleCnt="0">
        <dgm:presLayoutVars>
          <dgm:animLvl val="lvl"/>
          <dgm:resizeHandles val="exact"/>
        </dgm:presLayoutVars>
      </dgm:prSet>
      <dgm:spPr/>
    </dgm:pt>
    <dgm:pt modelId="{6DC6740C-CA09-49D5-B48C-A6711A879FF7}" type="pres">
      <dgm:prSet presAssocID="{3BD8C351-0FE6-4AD7-BE7B-858C41D626DD}" presName="parentText" presStyleLbl="node1" presStyleIdx="0" presStyleCnt="3">
        <dgm:presLayoutVars>
          <dgm:chMax val="0"/>
          <dgm:bulletEnabled val="1"/>
        </dgm:presLayoutVars>
      </dgm:prSet>
      <dgm:spPr/>
    </dgm:pt>
    <dgm:pt modelId="{67093799-188C-4479-A778-5CA3EA6DC5FC}" type="pres">
      <dgm:prSet presAssocID="{2FA3F2AE-67F2-48E5-BBA6-D1419443B607}" presName="spacer" presStyleCnt="0"/>
      <dgm:spPr/>
    </dgm:pt>
    <dgm:pt modelId="{7E7468E4-35BB-46FC-834A-EDF0EB145469}" type="pres">
      <dgm:prSet presAssocID="{54C6EE42-E271-4C4E-9298-8392163DA754}" presName="parentText" presStyleLbl="node1" presStyleIdx="1" presStyleCnt="3">
        <dgm:presLayoutVars>
          <dgm:chMax val="0"/>
          <dgm:bulletEnabled val="1"/>
        </dgm:presLayoutVars>
      </dgm:prSet>
      <dgm:spPr/>
    </dgm:pt>
    <dgm:pt modelId="{6B693080-7EB8-4703-B81F-DE5A54C00E7F}" type="pres">
      <dgm:prSet presAssocID="{C63E5D65-9343-48F9-B032-5CCEE74E81B7}" presName="spacer" presStyleCnt="0"/>
      <dgm:spPr/>
    </dgm:pt>
    <dgm:pt modelId="{9C0E426B-B753-43EC-BB42-C4FC6ED65743}" type="pres">
      <dgm:prSet presAssocID="{245B84BE-E8E8-47C0-841F-97496A63FF26}" presName="parentText" presStyleLbl="node1" presStyleIdx="2" presStyleCnt="3">
        <dgm:presLayoutVars>
          <dgm:chMax val="0"/>
          <dgm:bulletEnabled val="1"/>
        </dgm:presLayoutVars>
      </dgm:prSet>
      <dgm:spPr/>
    </dgm:pt>
  </dgm:ptLst>
  <dgm:cxnLst>
    <dgm:cxn modelId="{5D3BD710-B037-4A74-9237-92F9E5493304}" type="presOf" srcId="{245B84BE-E8E8-47C0-841F-97496A63FF26}" destId="{9C0E426B-B753-43EC-BB42-C4FC6ED65743}" srcOrd="0" destOrd="0" presId="urn:microsoft.com/office/officeart/2005/8/layout/vList2"/>
    <dgm:cxn modelId="{B59DEA12-5B3F-437A-BE70-0DB855E29B1C}" srcId="{F5BE61A5-CFA7-40DA-8772-0EF27993CE67}" destId="{3BD8C351-0FE6-4AD7-BE7B-858C41D626DD}" srcOrd="0" destOrd="0" parTransId="{DB0B9CAC-6162-445A-8634-4C917E1F13BD}" sibTransId="{2FA3F2AE-67F2-48E5-BBA6-D1419443B607}"/>
    <dgm:cxn modelId="{6879CA6D-1448-48D5-B045-E8BDFD3669A4}" type="presOf" srcId="{3BD8C351-0FE6-4AD7-BE7B-858C41D626DD}" destId="{6DC6740C-CA09-49D5-B48C-A6711A879FF7}" srcOrd="0" destOrd="0" presId="urn:microsoft.com/office/officeart/2005/8/layout/vList2"/>
    <dgm:cxn modelId="{F8FEF958-0FDB-4B0B-B913-9D619CFA5FF5}" srcId="{F5BE61A5-CFA7-40DA-8772-0EF27993CE67}" destId="{54C6EE42-E271-4C4E-9298-8392163DA754}" srcOrd="1" destOrd="0" parTransId="{5961EA8C-3523-46C8-92D2-444B8B3B9C7E}" sibTransId="{C63E5D65-9343-48F9-B032-5CCEE74E81B7}"/>
    <dgm:cxn modelId="{A70E1D91-88B8-407C-BDC6-26933E43EB03}" type="presOf" srcId="{F5BE61A5-CFA7-40DA-8772-0EF27993CE67}" destId="{1E21EA68-0F99-425C-BC74-09F0D820EE5D}" srcOrd="0" destOrd="0" presId="urn:microsoft.com/office/officeart/2005/8/layout/vList2"/>
    <dgm:cxn modelId="{6785A5E1-7567-4F32-9CC9-2A70072E6790}" srcId="{F5BE61A5-CFA7-40DA-8772-0EF27993CE67}" destId="{245B84BE-E8E8-47C0-841F-97496A63FF26}" srcOrd="2" destOrd="0" parTransId="{9F55B9F0-91EB-4209-BC84-AEF8711CD2D8}" sibTransId="{28633146-A7BB-487F-9C05-DB941ACCBFF5}"/>
    <dgm:cxn modelId="{889140E4-0DCF-4DDE-9179-642C086EB044}" type="presOf" srcId="{54C6EE42-E271-4C4E-9298-8392163DA754}" destId="{7E7468E4-35BB-46FC-834A-EDF0EB145469}" srcOrd="0" destOrd="0" presId="urn:microsoft.com/office/officeart/2005/8/layout/vList2"/>
    <dgm:cxn modelId="{B7F68F78-9ACE-4169-BBE0-26A1B61AF4E4}" type="presParOf" srcId="{1E21EA68-0F99-425C-BC74-09F0D820EE5D}" destId="{6DC6740C-CA09-49D5-B48C-A6711A879FF7}" srcOrd="0" destOrd="0" presId="urn:microsoft.com/office/officeart/2005/8/layout/vList2"/>
    <dgm:cxn modelId="{F10FA794-80AF-4585-8B16-B56797DC9126}" type="presParOf" srcId="{1E21EA68-0F99-425C-BC74-09F0D820EE5D}" destId="{67093799-188C-4479-A778-5CA3EA6DC5FC}" srcOrd="1" destOrd="0" presId="urn:microsoft.com/office/officeart/2005/8/layout/vList2"/>
    <dgm:cxn modelId="{400E30D2-DC68-45C8-BA25-E584A1909ED4}" type="presParOf" srcId="{1E21EA68-0F99-425C-BC74-09F0D820EE5D}" destId="{7E7468E4-35BB-46FC-834A-EDF0EB145469}" srcOrd="2" destOrd="0" presId="urn:microsoft.com/office/officeart/2005/8/layout/vList2"/>
    <dgm:cxn modelId="{ABB84B7F-656E-4A8A-BC7E-CFF1EF1A6466}" type="presParOf" srcId="{1E21EA68-0F99-425C-BC74-09F0D820EE5D}" destId="{6B693080-7EB8-4703-B81F-DE5A54C00E7F}" srcOrd="3" destOrd="0" presId="urn:microsoft.com/office/officeart/2005/8/layout/vList2"/>
    <dgm:cxn modelId="{B3879B13-2C13-4210-96A5-277ACAC9E82E}" type="presParOf" srcId="{1E21EA68-0F99-425C-BC74-09F0D820EE5D}" destId="{9C0E426B-B753-43EC-BB42-C4FC6ED657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19CD1-6171-4A79-810A-47468F397F84}">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Estimulen actitudes, valores y vocaciones.</a:t>
          </a:r>
          <a:endParaRPr lang="en-US" sz="1800" kern="1200"/>
        </a:p>
      </dsp:txBody>
      <dsp:txXfrm>
        <a:off x="0" y="93057"/>
        <a:ext cx="3005666" cy="1803399"/>
      </dsp:txXfrm>
    </dsp:sp>
    <dsp:sp modelId="{10EC8FCD-8B3F-4FA9-99AA-8B68F6A7EAE5}">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Favorezcan la consolidación de comunidades de práctica, de enseñanza y de saber, y contribuyan a estrechar lazos entre ellas y la comunidad.</a:t>
          </a:r>
          <a:endParaRPr lang="en-US" sz="1800" kern="1200"/>
        </a:p>
      </dsp:txBody>
      <dsp:txXfrm>
        <a:off x="3306233" y="93057"/>
        <a:ext cx="3005666" cy="1803399"/>
      </dsp:txXfrm>
    </dsp:sp>
    <dsp:sp modelId="{2CF0036C-0F92-44AC-8E67-F7E22C96FAFB}">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Visibilicen algunas necesidades de investigación educativa y de desarrollo tecnológico asociado.</a:t>
          </a:r>
          <a:endParaRPr lang="en-US" sz="1800" kern="1200"/>
        </a:p>
      </dsp:txBody>
      <dsp:txXfrm>
        <a:off x="6612466" y="93057"/>
        <a:ext cx="3005666" cy="1803399"/>
      </dsp:txXfrm>
    </dsp:sp>
    <dsp:sp modelId="{B54B6F9B-DB20-4258-8818-20101A562CFF}">
      <dsp:nvSpPr>
        <dsp:cNvPr id="0" name=""/>
        <dsp:cNvSpPr/>
      </dsp:nvSpPr>
      <dsp:spPr>
        <a:xfrm>
          <a:off x="1653116"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Amplíen la visión del mundo científico/tecnológico de quienes participan y los acerquen a la realidad nacional.</a:t>
          </a:r>
          <a:endParaRPr lang="en-US" sz="1800" kern="1200"/>
        </a:p>
      </dsp:txBody>
      <dsp:txXfrm>
        <a:off x="1653116" y="2197024"/>
        <a:ext cx="3005666" cy="1803399"/>
      </dsp:txXfrm>
    </dsp:sp>
    <dsp:sp modelId="{72B0BDC0-99AA-4857-A93B-628E1CF9C777}">
      <dsp:nvSpPr>
        <dsp:cNvPr id="0" name=""/>
        <dsp:cNvSpPr/>
      </dsp:nvSpPr>
      <dsp:spPr>
        <a:xfrm>
          <a:off x="4959349"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Relacionen entretenimiento y educación, asociados a las ciencias, las artes y la tecnología.</a:t>
          </a:r>
          <a:endParaRPr lang="en-US" sz="1800" kern="1200"/>
        </a:p>
      </dsp:txBody>
      <dsp:txXfrm>
        <a:off x="4959349" y="2197024"/>
        <a:ext cx="3005666" cy="1803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DEBB-D45E-45FD-94A0-D3AF5E0F4FE4}">
      <dsp:nvSpPr>
        <dsp:cNvPr id="0" name=""/>
        <dsp:cNvSpPr/>
      </dsp:nvSpPr>
      <dsp:spPr>
        <a:xfrm>
          <a:off x="0" y="194592"/>
          <a:ext cx="2686347" cy="161180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kern="1200"/>
            <a:t>Vinculen y acerquen a la ciudadanía a las artes, las ciencias y la tecnología, desde las culturas infantiles y juveniles. </a:t>
          </a:r>
          <a:endParaRPr lang="en-US" sz="1400" kern="1200"/>
        </a:p>
      </dsp:txBody>
      <dsp:txXfrm>
        <a:off x="0" y="194592"/>
        <a:ext cx="2686347" cy="1611808"/>
      </dsp:txXfrm>
    </dsp:sp>
    <dsp:sp modelId="{EAF373BE-8DDE-4799-A3D5-9C6A03388E2A}">
      <dsp:nvSpPr>
        <dsp:cNvPr id="0" name=""/>
        <dsp:cNvSpPr/>
      </dsp:nvSpPr>
      <dsp:spPr>
        <a:xfrm>
          <a:off x="2954982" y="194592"/>
          <a:ext cx="2686347" cy="1611808"/>
        </a:xfrm>
        <a:prstGeom prst="rect">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kern="1200"/>
            <a:t>Contribuyan al establecimiento de una relación humana significativa entre docentes, estudiantes, especialistas, entorno familiar y la sociedad en general.</a:t>
          </a:r>
          <a:endParaRPr lang="en-US" sz="1400" kern="1200"/>
        </a:p>
      </dsp:txBody>
      <dsp:txXfrm>
        <a:off x="2954982" y="194592"/>
        <a:ext cx="2686347" cy="1611808"/>
      </dsp:txXfrm>
    </dsp:sp>
    <dsp:sp modelId="{EE6108BE-C63F-44ED-B87D-E9327116EACF}">
      <dsp:nvSpPr>
        <dsp:cNvPr id="0" name=""/>
        <dsp:cNvSpPr/>
      </dsp:nvSpPr>
      <dsp:spPr>
        <a:xfrm>
          <a:off x="5909964" y="194592"/>
          <a:ext cx="2686347" cy="1611808"/>
        </a:xfrm>
        <a:prstGeom prst="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kern="1200"/>
            <a:t>Hagan públicas las expresiones étnicas en la esfera del conocimiento, la educación y la indagación, y generen reconocimiento e inclusión social.</a:t>
          </a:r>
          <a:endParaRPr lang="en-US" sz="1400" kern="1200"/>
        </a:p>
      </dsp:txBody>
      <dsp:txXfrm>
        <a:off x="5909964" y="194592"/>
        <a:ext cx="2686347" cy="1611808"/>
      </dsp:txXfrm>
    </dsp:sp>
    <dsp:sp modelId="{6313D77F-AA54-40CE-89BA-77A16D64F309}">
      <dsp:nvSpPr>
        <dsp:cNvPr id="0" name=""/>
        <dsp:cNvSpPr/>
      </dsp:nvSpPr>
      <dsp:spPr>
        <a:xfrm>
          <a:off x="1477491" y="2075035"/>
          <a:ext cx="2686347" cy="1611808"/>
        </a:xfrm>
        <a:prstGeom prst="rect">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kern="1200"/>
            <a:t>Reconozcan los saberes propios, los lenguajes de los diferentes grupos sociales y culturales, y los nuevos mundos simbólicos constituidos y generados a partir de los cambios de época.</a:t>
          </a:r>
          <a:endParaRPr lang="en-US" sz="1400" kern="1200"/>
        </a:p>
      </dsp:txBody>
      <dsp:txXfrm>
        <a:off x="1477491" y="2075035"/>
        <a:ext cx="2686347" cy="1611808"/>
      </dsp:txXfrm>
    </dsp:sp>
    <dsp:sp modelId="{F80834AA-1BC7-4C7C-9BC5-F8EA44033AE2}">
      <dsp:nvSpPr>
        <dsp:cNvPr id="0" name=""/>
        <dsp:cNvSpPr/>
      </dsp:nvSpPr>
      <dsp:spPr>
        <a:xfrm>
          <a:off x="4432473" y="2075035"/>
          <a:ext cx="2686347" cy="1611808"/>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kern="1200"/>
            <a:t>Hagan visible el carácter inter y transdisciplinario del conocimiento.</a:t>
          </a:r>
          <a:endParaRPr lang="en-US" sz="1400" kern="1200"/>
        </a:p>
      </dsp:txBody>
      <dsp:txXfrm>
        <a:off x="4432473" y="2075035"/>
        <a:ext cx="2686347" cy="1611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6740C-CA09-49D5-B48C-A6711A879FF7}">
      <dsp:nvSpPr>
        <dsp:cNvPr id="0" name=""/>
        <dsp:cNvSpPr/>
      </dsp:nvSpPr>
      <dsp:spPr>
        <a:xfrm>
          <a:off x="0" y="438315"/>
          <a:ext cx="10769009" cy="12741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Promoviendo el desarrollo de Competencias Científicas, Tecnológicas e Innovadoras para actuar en las Sociedad del Conocimiento</a:t>
          </a:r>
          <a:endParaRPr lang="en-US" sz="2400" kern="1200"/>
        </a:p>
      </dsp:txBody>
      <dsp:txXfrm>
        <a:off x="62198" y="500513"/>
        <a:ext cx="10644613" cy="1149734"/>
      </dsp:txXfrm>
    </dsp:sp>
    <dsp:sp modelId="{7E7468E4-35BB-46FC-834A-EDF0EB145469}">
      <dsp:nvSpPr>
        <dsp:cNvPr id="0" name=""/>
        <dsp:cNvSpPr/>
      </dsp:nvSpPr>
      <dsp:spPr>
        <a:xfrm>
          <a:off x="0" y="1781565"/>
          <a:ext cx="10769009" cy="12741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Plantear nuevos problemas, Observar y Explorar</a:t>
          </a:r>
          <a:endParaRPr lang="en-US" sz="2400" kern="1200"/>
        </a:p>
      </dsp:txBody>
      <dsp:txXfrm>
        <a:off x="62198" y="1843763"/>
        <a:ext cx="10644613" cy="1149734"/>
      </dsp:txXfrm>
    </dsp:sp>
    <dsp:sp modelId="{9C0E426B-B753-43EC-BB42-C4FC6ED65743}">
      <dsp:nvSpPr>
        <dsp:cNvPr id="0" name=""/>
        <dsp:cNvSpPr/>
      </dsp:nvSpPr>
      <dsp:spPr>
        <a:xfrm>
          <a:off x="0" y="3124815"/>
          <a:ext cx="10769009" cy="12741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b="1" kern="1200" dirty="0">
              <a:highlight>
                <a:srgbClr val="FF0000"/>
              </a:highlight>
            </a:rPr>
            <a:t>ES IMPORTANTE ARTICULAR, INTEGRAR CONTENIDOS, CONOCIMIENTOS, EXPERIENCIAS EN LA RESOLUCION DE SITUACIONES PROBLEMATICAS DE INTERES PARA POTENCIAR APTITUDES E INTERESES DE LOS ESTUDIANTES</a:t>
          </a:r>
          <a:endParaRPr lang="en-US" sz="2400" kern="1200" dirty="0">
            <a:highlight>
              <a:srgbClr val="FF0000"/>
            </a:highlight>
          </a:endParaRPr>
        </a:p>
      </dsp:txBody>
      <dsp:txXfrm>
        <a:off x="62198" y="3187013"/>
        <a:ext cx="10644613" cy="11497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6AC12-437E-484D-9453-158267DE1010}" type="datetimeFigureOut">
              <a:rPr lang="es-AR" smtClean="0"/>
              <a:t>25/4/2022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34D0-F0B5-4240-A42A-F6A9F98E4469}" type="slidenum">
              <a:rPr lang="es-AR" smtClean="0"/>
              <a:t>‹Nº›</a:t>
            </a:fld>
            <a:endParaRPr lang="es-AR"/>
          </a:p>
        </p:txBody>
      </p:sp>
    </p:spTree>
    <p:extLst>
      <p:ext uri="{BB962C8B-B14F-4D97-AF65-F5344CB8AC3E}">
        <p14:creationId xmlns:p14="http://schemas.microsoft.com/office/powerpoint/2010/main" val="351760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4CC209E-BB0F-412F-A213-5F684352FAEF}" type="datetimeFigureOut">
              <a:rPr lang="es-AR" smtClean="0"/>
              <a:t>25/4/2022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400466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4CC209E-BB0F-412F-A213-5F684352FAEF}" type="datetimeFigureOut">
              <a:rPr lang="es-AR" smtClean="0"/>
              <a:t>25/4/2022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425625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4CC209E-BB0F-412F-A213-5F684352FAEF}" type="datetimeFigureOut">
              <a:rPr lang="es-AR" smtClean="0"/>
              <a:t>25/4/2022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30175A4-1EA9-4958-97E8-E2495D768741}" type="slidenum">
              <a:rPr lang="es-AR" smtClean="0"/>
              <a:t>‹Nº›</a:t>
            </a:fld>
            <a:endParaRPr lang="es-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8384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4CC209E-BB0F-412F-A213-5F684352FAEF}" type="datetimeFigureOut">
              <a:rPr lang="es-AR" smtClean="0"/>
              <a:t>25/4/2022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73323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4CC209E-BB0F-412F-A213-5F684352FAEF}" type="datetimeFigureOut">
              <a:rPr lang="es-AR" smtClean="0"/>
              <a:t>25/4/2022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30175A4-1EA9-4958-97E8-E2495D768741}" type="slidenum">
              <a:rPr lang="es-AR" smtClean="0"/>
              <a:t>‹Nº›</a:t>
            </a:fld>
            <a:endParaRPr lang="es-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3834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4CC209E-BB0F-412F-A213-5F684352FAEF}" type="datetimeFigureOut">
              <a:rPr lang="es-AR" smtClean="0"/>
              <a:t>25/4/2022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2229184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CC209E-BB0F-412F-A213-5F684352FAEF}" type="datetimeFigureOut">
              <a:rPr lang="es-AR" smtClean="0"/>
              <a:t>25/4/2022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347851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CC209E-BB0F-412F-A213-5F684352FAEF}" type="datetimeFigureOut">
              <a:rPr lang="es-AR" smtClean="0"/>
              <a:t>25/4/2022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424704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CC209E-BB0F-412F-A213-5F684352FAEF}" type="datetimeFigureOut">
              <a:rPr lang="es-AR" smtClean="0"/>
              <a:t>25/4/2022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351674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4CC209E-BB0F-412F-A213-5F684352FAEF}" type="datetimeFigureOut">
              <a:rPr lang="es-AR" smtClean="0"/>
              <a:t>25/4/2022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121508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4CC209E-BB0F-412F-A213-5F684352FAEF}" type="datetimeFigureOut">
              <a:rPr lang="es-AR" smtClean="0"/>
              <a:t>25/4/2022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394906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4CC209E-BB0F-412F-A213-5F684352FAEF}" type="datetimeFigureOut">
              <a:rPr lang="es-AR" smtClean="0"/>
              <a:t>25/4/2022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237920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4CC209E-BB0F-412F-A213-5F684352FAEF}" type="datetimeFigureOut">
              <a:rPr lang="es-AR" smtClean="0"/>
              <a:t>25/4/2022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13158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C209E-BB0F-412F-A213-5F684352FAEF}" type="datetimeFigureOut">
              <a:rPr lang="es-AR" smtClean="0"/>
              <a:t>25/4/2022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18880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CC209E-BB0F-412F-A213-5F684352FAEF}" type="datetimeFigureOut">
              <a:rPr lang="es-AR" smtClean="0"/>
              <a:t>25/4/2022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195597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CC209E-BB0F-412F-A213-5F684352FAEF}" type="datetimeFigureOut">
              <a:rPr lang="es-AR" smtClean="0"/>
              <a:t>25/4/2022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30175A4-1EA9-4958-97E8-E2495D768741}" type="slidenum">
              <a:rPr lang="es-AR" smtClean="0"/>
              <a:t>‹Nº›</a:t>
            </a:fld>
            <a:endParaRPr lang="es-AR"/>
          </a:p>
        </p:txBody>
      </p:sp>
    </p:spTree>
    <p:extLst>
      <p:ext uri="{BB962C8B-B14F-4D97-AF65-F5344CB8AC3E}">
        <p14:creationId xmlns:p14="http://schemas.microsoft.com/office/powerpoint/2010/main" val="182268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CC209E-BB0F-412F-A213-5F684352FAEF}" type="datetimeFigureOut">
              <a:rPr lang="es-AR" smtClean="0"/>
              <a:t>25/4/2022</a:t>
            </a:fld>
            <a:endParaRPr lang="es-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30175A4-1EA9-4958-97E8-E2495D768741}" type="slidenum">
              <a:rPr lang="es-AR" smtClean="0"/>
              <a:t>‹Nº›</a:t>
            </a:fld>
            <a:endParaRPr lang="es-AR"/>
          </a:p>
        </p:txBody>
      </p:sp>
    </p:spTree>
    <p:extLst>
      <p:ext uri="{BB962C8B-B14F-4D97-AF65-F5344CB8AC3E}">
        <p14:creationId xmlns:p14="http://schemas.microsoft.com/office/powerpoint/2010/main" val="2973547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5.xml.rels><?xml version="1.0" encoding="UTF-8" standalone="yes"?>
<Relationships xmlns="http://schemas.openxmlformats.org/package/2006/relationships"><Relationship Id="rId2" Type="http://schemas.openxmlformats.org/officeDocument/2006/relationships/hyperlink" Target="https://meet.google.com/vwk-oqhm-yng" TargetMode="Externa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8" Type="http://schemas.openxmlformats.org/officeDocument/2006/relationships/image" Target="../media/image10.png" /><Relationship Id="rId3" Type="http://schemas.openxmlformats.org/officeDocument/2006/relationships/image" Target="../media/image5.png" /><Relationship Id="rId7" Type="http://schemas.openxmlformats.org/officeDocument/2006/relationships/image" Target="../media/image9.png" /><Relationship Id="rId2" Type="http://schemas.openxmlformats.org/officeDocument/2006/relationships/image" Target="../media/image4.png" /><Relationship Id="rId1" Type="http://schemas.openxmlformats.org/officeDocument/2006/relationships/slideLayout" Target="../slideLayouts/slideLayout7.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6.png" /></Relationships>
</file>

<file path=ppt/slides/_rels/slide28.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8" Type="http://schemas.openxmlformats.org/officeDocument/2006/relationships/image" Target="../media/image18.png" /><Relationship Id="rId3" Type="http://schemas.openxmlformats.org/officeDocument/2006/relationships/image" Target="../media/image13.png" /><Relationship Id="rId7" Type="http://schemas.openxmlformats.org/officeDocument/2006/relationships/image" Target="../media/image17.png" /><Relationship Id="rId2" Type="http://schemas.openxmlformats.org/officeDocument/2006/relationships/image" Target="../media/image12.jpg" /><Relationship Id="rId1" Type="http://schemas.openxmlformats.org/officeDocument/2006/relationships/slideLayout" Target="../slideLayouts/slideLayout2.xml" /><Relationship Id="rId6" Type="http://schemas.openxmlformats.org/officeDocument/2006/relationships/image" Target="../media/image16.png" /><Relationship Id="rId5" Type="http://schemas.openxmlformats.org/officeDocument/2006/relationships/image" Target="../media/image15.png" /><Relationship Id="rId4" Type="http://schemas.openxmlformats.org/officeDocument/2006/relationships/image" Target="../media/image14.png" /><Relationship Id="rId9" Type="http://schemas.openxmlformats.org/officeDocument/2006/relationships/image" Target="../media/image19.png" /></Relationships>
</file>

<file path=ppt/slides/_rels/slide31.xml.rels><?xml version="1.0" encoding="UTF-8" standalone="yes"?>
<Relationships xmlns="http://schemas.openxmlformats.org/package/2006/relationships"><Relationship Id="rId8" Type="http://schemas.openxmlformats.org/officeDocument/2006/relationships/image" Target="../media/image26.png" /><Relationship Id="rId3" Type="http://schemas.openxmlformats.org/officeDocument/2006/relationships/image" Target="../media/image21.png" /><Relationship Id="rId7" Type="http://schemas.openxmlformats.org/officeDocument/2006/relationships/image" Target="../media/image25.png" /><Relationship Id="rId12" Type="http://schemas.openxmlformats.org/officeDocument/2006/relationships/image" Target="../media/image30.png" /><Relationship Id="rId2" Type="http://schemas.openxmlformats.org/officeDocument/2006/relationships/image" Target="../media/image20.png" /><Relationship Id="rId1" Type="http://schemas.openxmlformats.org/officeDocument/2006/relationships/slideLayout" Target="../slideLayouts/slideLayout2.xml" /><Relationship Id="rId6" Type="http://schemas.openxmlformats.org/officeDocument/2006/relationships/image" Target="../media/image24.png" /><Relationship Id="rId11" Type="http://schemas.openxmlformats.org/officeDocument/2006/relationships/image" Target="../media/image29.png" /><Relationship Id="rId5" Type="http://schemas.openxmlformats.org/officeDocument/2006/relationships/image" Target="../media/image23.png" /><Relationship Id="rId10" Type="http://schemas.openxmlformats.org/officeDocument/2006/relationships/image" Target="../media/image28.png" /><Relationship Id="rId4" Type="http://schemas.openxmlformats.org/officeDocument/2006/relationships/image" Target="../media/image22.png" /><Relationship Id="rId9" Type="http://schemas.openxmlformats.org/officeDocument/2006/relationships/image" Target="../media/image27.png" /></Relationships>
</file>

<file path=ppt/slides/_rels/slide32.xml.rels><?xml version="1.0" encoding="UTF-8" standalone="yes"?>
<Relationships xmlns="http://schemas.openxmlformats.org/package/2006/relationships"><Relationship Id="rId2" Type="http://schemas.openxmlformats.org/officeDocument/2006/relationships/image" Target="../media/image31.jp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hyperlink" Target="https://nodosde.gob.ar/feria_ciencias/panel.php" TargetMode="Externa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F10AD7D-8DF5-4534-955C-661E8A869309}"/>
              </a:ext>
            </a:extLst>
          </p:cNvPr>
          <p:cNvSpPr>
            <a:spLocks noGrp="1"/>
          </p:cNvSpPr>
          <p:nvPr>
            <p:ph type="ctrTitle"/>
          </p:nvPr>
        </p:nvSpPr>
        <p:spPr>
          <a:xfrm>
            <a:off x="643467" y="816638"/>
            <a:ext cx="3537837" cy="5224724"/>
          </a:xfrm>
        </p:spPr>
        <p:txBody>
          <a:bodyPr vert="horz" lIns="91440" tIns="45720" rIns="91440" bIns="45720" rtlCol="0" anchor="ctr">
            <a:normAutofit/>
          </a:bodyPr>
          <a:lstStyle/>
          <a:p>
            <a:pPr algn="l">
              <a:lnSpc>
                <a:spcPct val="90000"/>
              </a:lnSpc>
            </a:pPr>
            <a:r>
              <a:rPr lang="en-US" sz="2000" b="1" dirty="0" err="1">
                <a:solidFill>
                  <a:srgbClr val="0070C0"/>
                </a:solidFill>
                <a:effectLst/>
              </a:rPr>
              <a:t>Ministerio</a:t>
            </a:r>
            <a:r>
              <a:rPr lang="en-US" sz="2000" b="1" dirty="0">
                <a:solidFill>
                  <a:srgbClr val="0070C0"/>
                </a:solidFill>
                <a:effectLst/>
              </a:rPr>
              <a:t> de Educación </a:t>
            </a:r>
            <a:r>
              <a:rPr lang="en-US" sz="2000" b="1" dirty="0" err="1">
                <a:solidFill>
                  <a:srgbClr val="0070C0"/>
                </a:solidFill>
                <a:effectLst/>
              </a:rPr>
              <a:t>Ciencia</a:t>
            </a:r>
            <a:r>
              <a:rPr lang="en-US" sz="2000" b="1" dirty="0">
                <a:solidFill>
                  <a:srgbClr val="0070C0"/>
                </a:solidFill>
                <a:effectLst/>
              </a:rPr>
              <a:t> y </a:t>
            </a:r>
            <a:r>
              <a:rPr lang="en-US" sz="2000" b="1" dirty="0" err="1">
                <a:solidFill>
                  <a:srgbClr val="0070C0"/>
                </a:solidFill>
                <a:effectLst/>
              </a:rPr>
              <a:t>Tecnología</a:t>
            </a:r>
            <a:br>
              <a:rPr lang="en-US" sz="2000" b="1" dirty="0">
                <a:solidFill>
                  <a:srgbClr val="0070C0"/>
                </a:solidFill>
                <a:effectLst/>
              </a:rPr>
            </a:br>
            <a:r>
              <a:rPr lang="en-US" sz="2000" b="1" dirty="0" err="1">
                <a:solidFill>
                  <a:srgbClr val="0070C0"/>
                </a:solidFill>
                <a:effectLst/>
              </a:rPr>
              <a:t>Gobierno</a:t>
            </a:r>
            <a:r>
              <a:rPr lang="en-US" sz="2000" b="1" dirty="0">
                <a:solidFill>
                  <a:srgbClr val="0070C0"/>
                </a:solidFill>
                <a:effectLst/>
              </a:rPr>
              <a:t> de la </a:t>
            </a:r>
            <a:r>
              <a:rPr lang="en-US" sz="2000" b="1" dirty="0" err="1">
                <a:solidFill>
                  <a:srgbClr val="0070C0"/>
                </a:solidFill>
                <a:effectLst/>
              </a:rPr>
              <a:t>provincia</a:t>
            </a:r>
            <a:r>
              <a:rPr lang="en-US" sz="2000" b="1" dirty="0">
                <a:solidFill>
                  <a:srgbClr val="0070C0"/>
                </a:solidFill>
                <a:effectLst/>
              </a:rPr>
              <a:t> de Santiago del Estero</a:t>
            </a:r>
            <a:br>
              <a:rPr lang="en-US" sz="2000" b="1" dirty="0">
                <a:solidFill>
                  <a:srgbClr val="0070C0"/>
                </a:solidFill>
                <a:effectLst/>
              </a:rPr>
            </a:br>
            <a:br>
              <a:rPr lang="en-US" sz="2000" b="1" dirty="0">
                <a:solidFill>
                  <a:srgbClr val="0070C0"/>
                </a:solidFill>
                <a:effectLst/>
              </a:rPr>
            </a:br>
            <a:r>
              <a:rPr lang="en-US" sz="2000" b="1" dirty="0">
                <a:solidFill>
                  <a:srgbClr val="0070C0"/>
                </a:solidFill>
                <a:effectLst/>
              </a:rPr>
              <a:t>Secretaria de Desarrollo </a:t>
            </a:r>
            <a:r>
              <a:rPr lang="en-US" sz="2000" b="1" dirty="0" err="1">
                <a:solidFill>
                  <a:srgbClr val="0070C0"/>
                </a:solidFill>
                <a:effectLst/>
              </a:rPr>
              <a:t>Ciencia</a:t>
            </a:r>
            <a:r>
              <a:rPr lang="en-US" sz="2000" b="1" dirty="0">
                <a:solidFill>
                  <a:srgbClr val="0070C0"/>
                </a:solidFill>
                <a:effectLst/>
              </a:rPr>
              <a:t> </a:t>
            </a:r>
            <a:r>
              <a:rPr lang="en-US" sz="2000" b="1" dirty="0" err="1">
                <a:solidFill>
                  <a:srgbClr val="0070C0"/>
                </a:solidFill>
                <a:effectLst/>
              </a:rPr>
              <a:t>Tecnología</a:t>
            </a:r>
            <a:r>
              <a:rPr lang="en-US" sz="2000" b="1" dirty="0">
                <a:solidFill>
                  <a:srgbClr val="0070C0"/>
                </a:solidFill>
                <a:effectLst/>
              </a:rPr>
              <a:t> y </a:t>
            </a:r>
            <a:r>
              <a:rPr lang="en-US" sz="2000" b="1" dirty="0" err="1">
                <a:solidFill>
                  <a:srgbClr val="0070C0"/>
                </a:solidFill>
                <a:effectLst/>
              </a:rPr>
              <a:t>Gestión</a:t>
            </a:r>
            <a:r>
              <a:rPr lang="en-US" sz="2000" b="1" dirty="0">
                <a:solidFill>
                  <a:srgbClr val="0070C0"/>
                </a:solidFill>
                <a:effectLst/>
              </a:rPr>
              <a:t> Publica</a:t>
            </a:r>
            <a:br>
              <a:rPr lang="en-US" sz="2000" b="1" dirty="0">
                <a:solidFill>
                  <a:srgbClr val="0070C0"/>
                </a:solidFill>
                <a:effectLst/>
              </a:rPr>
            </a:br>
            <a:br>
              <a:rPr lang="en-US" sz="2000" b="1" dirty="0">
                <a:solidFill>
                  <a:srgbClr val="0070C0"/>
                </a:solidFill>
                <a:effectLst/>
              </a:rPr>
            </a:br>
            <a:r>
              <a:rPr lang="en-US" sz="2000" b="1" dirty="0" err="1">
                <a:solidFill>
                  <a:srgbClr val="0070C0"/>
                </a:solidFill>
                <a:effectLst/>
              </a:rPr>
              <a:t>Dirección</a:t>
            </a:r>
            <a:r>
              <a:rPr lang="en-US" sz="2000" b="1" dirty="0">
                <a:solidFill>
                  <a:srgbClr val="0070C0"/>
                </a:solidFill>
                <a:effectLst/>
              </a:rPr>
              <a:t> General de </a:t>
            </a:r>
            <a:r>
              <a:rPr lang="en-US" sz="2000" b="1" dirty="0" err="1">
                <a:solidFill>
                  <a:srgbClr val="0070C0"/>
                </a:solidFill>
                <a:effectLst/>
              </a:rPr>
              <a:t>Ciencia</a:t>
            </a:r>
            <a:r>
              <a:rPr lang="en-US" sz="2000" b="1" dirty="0">
                <a:solidFill>
                  <a:srgbClr val="0070C0"/>
                </a:solidFill>
                <a:effectLst/>
              </a:rPr>
              <a:t> y </a:t>
            </a:r>
            <a:r>
              <a:rPr lang="en-US" sz="2000" b="1" dirty="0" err="1">
                <a:solidFill>
                  <a:srgbClr val="0070C0"/>
                </a:solidFill>
                <a:effectLst/>
              </a:rPr>
              <a:t>Tecnología</a:t>
            </a:r>
            <a:br>
              <a:rPr lang="en-US" sz="2000" b="1" dirty="0">
                <a:solidFill>
                  <a:srgbClr val="0070C0"/>
                </a:solidFill>
                <a:effectLst/>
              </a:rPr>
            </a:br>
            <a:br>
              <a:rPr lang="en-US" sz="2000" b="1" dirty="0">
                <a:solidFill>
                  <a:srgbClr val="0070C0"/>
                </a:solidFill>
                <a:effectLst/>
              </a:rPr>
            </a:br>
            <a:r>
              <a:rPr lang="en-US" sz="2000" b="1" dirty="0" err="1">
                <a:solidFill>
                  <a:srgbClr val="0070C0"/>
                </a:solidFill>
              </a:rPr>
              <a:t>Programa</a:t>
            </a:r>
            <a:r>
              <a:rPr lang="en-US" sz="2000" b="1" dirty="0">
                <a:solidFill>
                  <a:srgbClr val="0070C0"/>
                </a:solidFill>
              </a:rPr>
              <a:t> </a:t>
            </a:r>
            <a:r>
              <a:rPr lang="en-US" sz="2000" b="1" dirty="0" err="1">
                <a:solidFill>
                  <a:srgbClr val="0070C0"/>
                </a:solidFill>
              </a:rPr>
              <a:t>Jardines</a:t>
            </a:r>
            <a:r>
              <a:rPr lang="en-US" sz="2000" b="1" dirty="0">
                <a:solidFill>
                  <a:srgbClr val="0070C0"/>
                </a:solidFill>
              </a:rPr>
              <a:t> y </a:t>
            </a:r>
            <a:r>
              <a:rPr lang="en-US" sz="2000" b="1" dirty="0" err="1">
                <a:solidFill>
                  <a:srgbClr val="0070C0"/>
                </a:solidFill>
              </a:rPr>
              <a:t>Escuelas</a:t>
            </a:r>
            <a:r>
              <a:rPr lang="en-US" sz="2000" b="1" dirty="0">
                <a:solidFill>
                  <a:srgbClr val="0070C0"/>
                </a:solidFill>
              </a:rPr>
              <a:t> en Feria</a:t>
            </a:r>
            <a:br>
              <a:rPr lang="en-US" sz="2000" b="1" dirty="0">
                <a:solidFill>
                  <a:srgbClr val="0070C0"/>
                </a:solidFill>
              </a:rPr>
            </a:br>
            <a:r>
              <a:rPr lang="en-US" sz="2000" b="1" dirty="0">
                <a:solidFill>
                  <a:srgbClr val="0070C0"/>
                </a:solidFill>
              </a:rPr>
              <a:t>XIX </a:t>
            </a:r>
            <a:r>
              <a:rPr lang="en-US" sz="2000" b="1" dirty="0">
                <a:solidFill>
                  <a:srgbClr val="0070C0"/>
                </a:solidFill>
                <a:effectLst/>
              </a:rPr>
              <a:t>Feria de </a:t>
            </a:r>
            <a:r>
              <a:rPr lang="en-US" sz="2000" b="1" dirty="0" err="1">
                <a:solidFill>
                  <a:srgbClr val="0070C0"/>
                </a:solidFill>
                <a:effectLst/>
              </a:rPr>
              <a:t>Ciencia</a:t>
            </a:r>
            <a:r>
              <a:rPr lang="en-US" sz="2000" b="1" dirty="0">
                <a:solidFill>
                  <a:srgbClr val="0070C0"/>
                </a:solidFill>
                <a:effectLst/>
              </a:rPr>
              <a:t> y </a:t>
            </a:r>
            <a:r>
              <a:rPr lang="en-US" sz="2000" b="1" dirty="0" err="1">
                <a:solidFill>
                  <a:srgbClr val="0070C0"/>
                </a:solidFill>
                <a:effectLst/>
              </a:rPr>
              <a:t>Tecnología</a:t>
            </a:r>
            <a:r>
              <a:rPr lang="en-US" sz="2000" b="1" dirty="0">
                <a:solidFill>
                  <a:srgbClr val="0070C0"/>
                </a:solidFill>
                <a:effectLst/>
              </a:rPr>
              <a:t> 2022</a:t>
            </a:r>
            <a:br>
              <a:rPr lang="en-US" sz="2000" dirty="0">
                <a:effectLst/>
              </a:rPr>
            </a:br>
            <a:endParaRPr lang="en-US" sz="2000" dirty="0"/>
          </a:p>
        </p:txBody>
      </p:sp>
      <p:sp>
        <p:nvSpPr>
          <p:cNvPr id="3" name="Subtítulo 2">
            <a:extLst>
              <a:ext uri="{FF2B5EF4-FFF2-40B4-BE49-F238E27FC236}">
                <a16:creationId xmlns:a16="http://schemas.microsoft.com/office/drawing/2014/main" id="{AA1DFFFF-A652-41EF-8561-1E85BF88C830}"/>
              </a:ext>
            </a:extLst>
          </p:cNvPr>
          <p:cNvSpPr>
            <a:spLocks noGrp="1"/>
          </p:cNvSpPr>
          <p:nvPr>
            <p:ph type="subTitle" idx="1"/>
          </p:nvPr>
        </p:nvSpPr>
        <p:spPr>
          <a:xfrm>
            <a:off x="4654294" y="816638"/>
            <a:ext cx="5714187" cy="5224724"/>
          </a:xfrm>
        </p:spPr>
        <p:txBody>
          <a:bodyPr vert="horz" lIns="91440" tIns="45720" rIns="91440" bIns="45720" rtlCol="0" anchor="ctr">
            <a:normAutofit/>
          </a:bodyPr>
          <a:lstStyle/>
          <a:p>
            <a:pPr algn="l">
              <a:buFont typeface="Wingdings 3" charset="2"/>
              <a:buChar char=""/>
            </a:pPr>
            <a:r>
              <a:rPr lang="en-US" b="1" dirty="0">
                <a:solidFill>
                  <a:schemeClr val="tx1">
                    <a:lumMod val="75000"/>
                    <a:lumOff val="25000"/>
                  </a:schemeClr>
                </a:solidFill>
              </a:rPr>
              <a:t>Jornada de </a:t>
            </a:r>
            <a:r>
              <a:rPr lang="en-US" b="1" dirty="0" err="1">
                <a:solidFill>
                  <a:schemeClr val="tx1">
                    <a:lumMod val="75000"/>
                    <a:lumOff val="25000"/>
                  </a:schemeClr>
                </a:solidFill>
              </a:rPr>
              <a:t>Capacitación</a:t>
            </a:r>
            <a:r>
              <a:rPr lang="en-US" b="1" dirty="0">
                <a:solidFill>
                  <a:schemeClr val="tx1">
                    <a:lumMod val="75000"/>
                    <a:lumOff val="25000"/>
                  </a:schemeClr>
                </a:solidFill>
              </a:rPr>
              <a:t> </a:t>
            </a:r>
            <a:r>
              <a:rPr lang="en-US" b="1" dirty="0" err="1">
                <a:solidFill>
                  <a:schemeClr val="tx1">
                    <a:lumMod val="75000"/>
                    <a:lumOff val="25000"/>
                  </a:schemeClr>
                </a:solidFill>
              </a:rPr>
              <a:t>Docente</a:t>
            </a:r>
            <a:r>
              <a:rPr lang="en-US" b="1" dirty="0">
                <a:solidFill>
                  <a:schemeClr val="tx1">
                    <a:lumMod val="75000"/>
                    <a:lumOff val="25000"/>
                  </a:schemeClr>
                </a:solidFill>
              </a:rPr>
              <a:t> 2022</a:t>
            </a:r>
          </a:p>
          <a:p>
            <a:pPr algn="l">
              <a:buFont typeface="Wingdings 3" charset="2"/>
              <a:buChar char=""/>
            </a:pPr>
            <a:r>
              <a:rPr lang="en-US" b="1" i="1" dirty="0">
                <a:solidFill>
                  <a:schemeClr val="accent2">
                    <a:lumMod val="50000"/>
                  </a:schemeClr>
                </a:solidFill>
                <a:effectLst/>
              </a:rPr>
              <a:t>“</a:t>
            </a:r>
            <a:r>
              <a:rPr lang="en-US" sz="2400" b="1" i="1" dirty="0" err="1">
                <a:solidFill>
                  <a:schemeClr val="accent2">
                    <a:lumMod val="50000"/>
                  </a:schemeClr>
                </a:solidFill>
                <a:effectLst/>
              </a:rPr>
              <a:t>Proyectos</a:t>
            </a:r>
            <a:r>
              <a:rPr lang="en-US" sz="2400" b="1" i="1" dirty="0">
                <a:solidFill>
                  <a:schemeClr val="accent2">
                    <a:lumMod val="50000"/>
                  </a:schemeClr>
                </a:solidFill>
                <a:effectLst/>
              </a:rPr>
              <a:t> de </a:t>
            </a:r>
            <a:r>
              <a:rPr lang="en-US" sz="2400" b="1" i="1" dirty="0" err="1">
                <a:solidFill>
                  <a:schemeClr val="accent2">
                    <a:lumMod val="50000"/>
                  </a:schemeClr>
                </a:solidFill>
                <a:effectLst/>
              </a:rPr>
              <a:t>indagación</a:t>
            </a:r>
            <a:r>
              <a:rPr lang="en-US" sz="2400" b="1" i="1" dirty="0">
                <a:solidFill>
                  <a:schemeClr val="accent2">
                    <a:lumMod val="50000"/>
                  </a:schemeClr>
                </a:solidFill>
                <a:effectLst/>
              </a:rPr>
              <a:t> escolar para Ferias de </a:t>
            </a:r>
            <a:r>
              <a:rPr lang="en-US" sz="2400" b="1" i="1" dirty="0" err="1">
                <a:solidFill>
                  <a:schemeClr val="accent2">
                    <a:lumMod val="50000"/>
                  </a:schemeClr>
                </a:solidFill>
                <a:effectLst/>
              </a:rPr>
              <a:t>Ciencias</a:t>
            </a:r>
            <a:r>
              <a:rPr lang="en-US" sz="2400" b="1" i="1" dirty="0">
                <a:solidFill>
                  <a:schemeClr val="accent2">
                    <a:lumMod val="50000"/>
                  </a:schemeClr>
                </a:solidFill>
                <a:effectLst/>
              </a:rPr>
              <a:t> y </a:t>
            </a:r>
            <a:r>
              <a:rPr lang="en-US" sz="2400" b="1" i="1" dirty="0" err="1">
                <a:solidFill>
                  <a:schemeClr val="accent2">
                    <a:lumMod val="50000"/>
                  </a:schemeClr>
                </a:solidFill>
                <a:effectLst/>
              </a:rPr>
              <a:t>Tecnología</a:t>
            </a:r>
            <a:r>
              <a:rPr lang="en-US" sz="2400" b="1" i="1" dirty="0">
                <a:solidFill>
                  <a:schemeClr val="accent2">
                    <a:lumMod val="50000"/>
                  </a:schemeClr>
                </a:solidFill>
                <a:effectLst/>
              </a:rPr>
              <a:t>. </a:t>
            </a:r>
            <a:r>
              <a:rPr lang="en-US" sz="2400" b="1" i="1" dirty="0" err="1">
                <a:solidFill>
                  <a:schemeClr val="accent2">
                    <a:lumMod val="50000"/>
                  </a:schemeClr>
                </a:solidFill>
                <a:effectLst/>
              </a:rPr>
              <a:t>Formulación</a:t>
            </a:r>
            <a:r>
              <a:rPr lang="en-US" sz="2400" b="1" i="1" dirty="0">
                <a:solidFill>
                  <a:schemeClr val="accent2">
                    <a:lumMod val="50000"/>
                  </a:schemeClr>
                </a:solidFill>
                <a:effectLst/>
              </a:rPr>
              <a:t>, </a:t>
            </a:r>
            <a:r>
              <a:rPr lang="en-US" sz="2400" b="1" i="1" dirty="0" err="1">
                <a:solidFill>
                  <a:schemeClr val="accent2">
                    <a:lumMod val="50000"/>
                  </a:schemeClr>
                </a:solidFill>
                <a:effectLst/>
              </a:rPr>
              <a:t>desarrollo</a:t>
            </a:r>
            <a:r>
              <a:rPr lang="en-US" sz="2400" b="1" i="1" dirty="0">
                <a:solidFill>
                  <a:schemeClr val="accent2">
                    <a:lumMod val="50000"/>
                  </a:schemeClr>
                </a:solidFill>
                <a:effectLst/>
              </a:rPr>
              <a:t> y </a:t>
            </a:r>
            <a:r>
              <a:rPr lang="en-US" sz="2400" b="1" i="1" dirty="0" err="1">
                <a:solidFill>
                  <a:schemeClr val="accent2">
                    <a:lumMod val="50000"/>
                  </a:schemeClr>
                </a:solidFill>
                <a:effectLst/>
              </a:rPr>
              <a:t>evaluación</a:t>
            </a:r>
            <a:r>
              <a:rPr lang="en-US" sz="2400" b="1" i="1" dirty="0">
                <a:solidFill>
                  <a:schemeClr val="accent2">
                    <a:lumMod val="50000"/>
                  </a:schemeClr>
                </a:solidFill>
                <a:effectLst/>
              </a:rPr>
              <a:t> </a:t>
            </a:r>
            <a:r>
              <a:rPr lang="en-US" sz="2400" b="1" i="1" dirty="0" err="1">
                <a:solidFill>
                  <a:schemeClr val="accent2">
                    <a:lumMod val="50000"/>
                  </a:schemeClr>
                </a:solidFill>
                <a:effectLst/>
              </a:rPr>
              <a:t>formativa</a:t>
            </a:r>
            <a:r>
              <a:rPr lang="en-US" sz="2400" b="1" i="1" dirty="0">
                <a:solidFill>
                  <a:schemeClr val="accent2">
                    <a:lumMod val="50000"/>
                  </a:schemeClr>
                </a:solidFill>
                <a:effectLst/>
              </a:rPr>
              <a:t>”</a:t>
            </a:r>
          </a:p>
          <a:p>
            <a:pPr algn="l">
              <a:buFont typeface="Wingdings 3" charset="2"/>
              <a:buChar char=""/>
            </a:pPr>
            <a:endParaRPr lang="en-US" sz="2400" b="1" i="1" dirty="0">
              <a:solidFill>
                <a:schemeClr val="accent2">
                  <a:lumMod val="50000"/>
                </a:schemeClr>
              </a:solidFill>
              <a:effectLst/>
            </a:endParaRPr>
          </a:p>
          <a:p>
            <a:pPr algn="ctr"/>
            <a:r>
              <a:rPr lang="en-US" sz="2400" b="1" i="1" dirty="0">
                <a:solidFill>
                  <a:schemeClr val="tx1">
                    <a:lumMod val="75000"/>
                    <a:lumOff val="25000"/>
                  </a:schemeClr>
                </a:solidFill>
              </a:rPr>
              <a:t>Salón Juan Felipe Ibarra</a:t>
            </a:r>
          </a:p>
          <a:p>
            <a:pPr algn="ctr"/>
            <a:r>
              <a:rPr lang="en-US" sz="2400" b="1" i="1" dirty="0" err="1">
                <a:solidFill>
                  <a:schemeClr val="tx1">
                    <a:lumMod val="75000"/>
                    <a:lumOff val="25000"/>
                  </a:schemeClr>
                </a:solidFill>
              </a:rPr>
              <a:t>Ministerio</a:t>
            </a:r>
            <a:r>
              <a:rPr lang="en-US" sz="2400" b="1" i="1" dirty="0">
                <a:solidFill>
                  <a:schemeClr val="tx1">
                    <a:lumMod val="75000"/>
                    <a:lumOff val="25000"/>
                  </a:schemeClr>
                </a:solidFill>
              </a:rPr>
              <a:t> de Educación </a:t>
            </a:r>
            <a:r>
              <a:rPr lang="en-US" sz="2400" b="1" i="1" dirty="0" err="1">
                <a:solidFill>
                  <a:schemeClr val="tx1">
                    <a:lumMod val="75000"/>
                    <a:lumOff val="25000"/>
                  </a:schemeClr>
                </a:solidFill>
              </a:rPr>
              <a:t>Ciencia</a:t>
            </a:r>
            <a:r>
              <a:rPr lang="en-US" sz="2400" b="1" i="1" dirty="0">
                <a:solidFill>
                  <a:schemeClr val="tx1">
                    <a:lumMod val="75000"/>
                    <a:lumOff val="25000"/>
                  </a:schemeClr>
                </a:solidFill>
              </a:rPr>
              <a:t> y </a:t>
            </a:r>
            <a:r>
              <a:rPr lang="en-US" sz="2400" b="1" i="1" dirty="0" err="1">
                <a:solidFill>
                  <a:schemeClr val="tx1">
                    <a:lumMod val="75000"/>
                    <a:lumOff val="25000"/>
                  </a:schemeClr>
                </a:solidFill>
              </a:rPr>
              <a:t>Tecnología</a:t>
            </a: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51464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9C68C-174B-4831-82DE-F9FBEECAC327}"/>
              </a:ext>
            </a:extLst>
          </p:cNvPr>
          <p:cNvSpPr>
            <a:spLocks noGrp="1"/>
          </p:cNvSpPr>
          <p:nvPr>
            <p:ph type="title"/>
          </p:nvPr>
        </p:nvSpPr>
        <p:spPr>
          <a:xfrm>
            <a:off x="915822" y="282054"/>
            <a:ext cx="8596668" cy="645994"/>
          </a:xfrm>
        </p:spPr>
        <p:txBody>
          <a:bodyPr>
            <a:normAutofit/>
          </a:bodyPr>
          <a:lstStyle/>
          <a:p>
            <a:pPr algn="ctr"/>
            <a:r>
              <a:rPr lang="es-AR" sz="2800" b="1" dirty="0"/>
              <a:t>Ferias de Ciencia y Tecnología Zonales 2022</a:t>
            </a:r>
          </a:p>
        </p:txBody>
      </p:sp>
      <p:graphicFrame>
        <p:nvGraphicFramePr>
          <p:cNvPr id="7" name="Tabla 7">
            <a:extLst>
              <a:ext uri="{FF2B5EF4-FFF2-40B4-BE49-F238E27FC236}">
                <a16:creationId xmlns:a16="http://schemas.microsoft.com/office/drawing/2014/main" id="{339CD896-AD78-40C8-B12A-2389AC32F069}"/>
              </a:ext>
            </a:extLst>
          </p:cNvPr>
          <p:cNvGraphicFramePr>
            <a:graphicFrameLocks noGrp="1"/>
          </p:cNvGraphicFramePr>
          <p:nvPr>
            <p:ph idx="1"/>
            <p:extLst>
              <p:ext uri="{D42A27DB-BD31-4B8C-83A1-F6EECF244321}">
                <p14:modId xmlns:p14="http://schemas.microsoft.com/office/powerpoint/2010/main" val="1239850663"/>
              </p:ext>
            </p:extLst>
          </p:nvPr>
        </p:nvGraphicFramePr>
        <p:xfrm>
          <a:off x="915822" y="928048"/>
          <a:ext cx="8509900" cy="5365410"/>
        </p:xfrm>
        <a:graphic>
          <a:graphicData uri="http://schemas.openxmlformats.org/drawingml/2006/table">
            <a:tbl>
              <a:tblPr firstRow="1" bandRow="1">
                <a:tableStyleId>{5C22544A-7EE6-4342-B048-85BDC9FD1C3A}</a:tableStyleId>
              </a:tblPr>
              <a:tblGrid>
                <a:gridCol w="859809">
                  <a:extLst>
                    <a:ext uri="{9D8B030D-6E8A-4147-A177-3AD203B41FA5}">
                      <a16:colId xmlns:a16="http://schemas.microsoft.com/office/drawing/2014/main" val="3512486411"/>
                    </a:ext>
                  </a:extLst>
                </a:gridCol>
                <a:gridCol w="2415653">
                  <a:extLst>
                    <a:ext uri="{9D8B030D-6E8A-4147-A177-3AD203B41FA5}">
                      <a16:colId xmlns:a16="http://schemas.microsoft.com/office/drawing/2014/main" val="443372548"/>
                    </a:ext>
                  </a:extLst>
                </a:gridCol>
                <a:gridCol w="3684896">
                  <a:extLst>
                    <a:ext uri="{9D8B030D-6E8A-4147-A177-3AD203B41FA5}">
                      <a16:colId xmlns:a16="http://schemas.microsoft.com/office/drawing/2014/main" val="1506169594"/>
                    </a:ext>
                  </a:extLst>
                </a:gridCol>
                <a:gridCol w="1549542">
                  <a:extLst>
                    <a:ext uri="{9D8B030D-6E8A-4147-A177-3AD203B41FA5}">
                      <a16:colId xmlns:a16="http://schemas.microsoft.com/office/drawing/2014/main" val="563114860"/>
                    </a:ext>
                  </a:extLst>
                </a:gridCol>
              </a:tblGrid>
              <a:tr h="570469">
                <a:tc>
                  <a:txBody>
                    <a:bodyPr/>
                    <a:lstStyle/>
                    <a:p>
                      <a:r>
                        <a:rPr lang="es-ES" dirty="0"/>
                        <a:t>Orden</a:t>
                      </a:r>
                      <a:endParaRPr lang="es-A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dirty="0"/>
                        <a:t> Localidad </a:t>
                      </a:r>
                      <a:endParaRPr lang="es-AR" dirty="0"/>
                    </a:p>
                    <a:p>
                      <a:endParaRPr lang="es-AR" dirty="0"/>
                    </a:p>
                  </a:txBody>
                  <a:tcPr/>
                </a:tc>
                <a:tc>
                  <a:txBody>
                    <a:bodyPr/>
                    <a:lstStyle/>
                    <a:p>
                      <a:r>
                        <a:rPr lang="es-ES" dirty="0"/>
                        <a:t>Sede</a:t>
                      </a:r>
                      <a:endParaRPr lang="es-AR" dirty="0"/>
                    </a:p>
                  </a:txBody>
                  <a:tcPr/>
                </a:tc>
                <a:tc>
                  <a:txBody>
                    <a:bodyPr/>
                    <a:lstStyle/>
                    <a:p>
                      <a:r>
                        <a:rPr lang="es-ES" dirty="0"/>
                        <a:t>Fecha </a:t>
                      </a:r>
                      <a:endParaRPr lang="es-AR" dirty="0"/>
                    </a:p>
                  </a:txBody>
                  <a:tcPr/>
                </a:tc>
                <a:extLst>
                  <a:ext uri="{0D108BD9-81ED-4DB2-BD59-A6C34878D82A}">
                    <a16:rowId xmlns:a16="http://schemas.microsoft.com/office/drawing/2014/main" val="4009684071"/>
                  </a:ext>
                </a:extLst>
              </a:tr>
              <a:tr h="408525">
                <a:tc>
                  <a:txBody>
                    <a:bodyPr/>
                    <a:lstStyle/>
                    <a:p>
                      <a:r>
                        <a:rPr lang="es-ES" dirty="0"/>
                        <a:t>1</a:t>
                      </a:r>
                      <a:endParaRPr lang="es-AR" dirty="0"/>
                    </a:p>
                  </a:txBody>
                  <a:tcPr/>
                </a:tc>
                <a:tc>
                  <a:txBody>
                    <a:bodyPr/>
                    <a:lstStyle/>
                    <a:p>
                      <a:r>
                        <a:rPr lang="es-ES" dirty="0"/>
                        <a:t>Termas de Rio Hondo</a:t>
                      </a:r>
                      <a:endParaRPr lang="es-AR" dirty="0"/>
                    </a:p>
                  </a:txBody>
                  <a:tcPr/>
                </a:tc>
                <a:tc>
                  <a:txBody>
                    <a:bodyPr/>
                    <a:lstStyle/>
                    <a:p>
                      <a:r>
                        <a:rPr lang="es-ES" dirty="0"/>
                        <a:t>Centro Cultural Gral. San Martin</a:t>
                      </a:r>
                      <a:endParaRPr lang="es-AR" dirty="0"/>
                    </a:p>
                  </a:txBody>
                  <a:tcPr/>
                </a:tc>
                <a:tc>
                  <a:txBody>
                    <a:bodyPr/>
                    <a:lstStyle/>
                    <a:p>
                      <a:r>
                        <a:rPr lang="es-ES" dirty="0"/>
                        <a:t>4/08/2022</a:t>
                      </a:r>
                      <a:endParaRPr lang="es-AR" dirty="0"/>
                    </a:p>
                  </a:txBody>
                  <a:tcPr/>
                </a:tc>
                <a:extLst>
                  <a:ext uri="{0D108BD9-81ED-4DB2-BD59-A6C34878D82A}">
                    <a16:rowId xmlns:a16="http://schemas.microsoft.com/office/drawing/2014/main" val="1442481388"/>
                  </a:ext>
                </a:extLst>
              </a:tr>
              <a:tr h="570469">
                <a:tc>
                  <a:txBody>
                    <a:bodyPr/>
                    <a:lstStyle/>
                    <a:p>
                      <a:r>
                        <a:rPr lang="es-ES" dirty="0"/>
                        <a:t>2</a:t>
                      </a:r>
                      <a:endParaRPr lang="es-AR" dirty="0"/>
                    </a:p>
                  </a:txBody>
                  <a:tcPr/>
                </a:tc>
                <a:tc>
                  <a:txBody>
                    <a:bodyPr/>
                    <a:lstStyle/>
                    <a:p>
                      <a:r>
                        <a:rPr lang="es-ES" dirty="0"/>
                        <a:t>Bandera</a:t>
                      </a:r>
                      <a:endParaRPr lang="es-AR" dirty="0"/>
                    </a:p>
                  </a:txBody>
                  <a:tcPr/>
                </a:tc>
                <a:tc>
                  <a:txBody>
                    <a:bodyPr/>
                    <a:lstStyle/>
                    <a:p>
                      <a:r>
                        <a:rPr lang="es-ES" dirty="0"/>
                        <a:t>Colegio Sec. Ramon Sánchez Barquet</a:t>
                      </a:r>
                      <a:endParaRPr lang="es-AR" dirty="0"/>
                    </a:p>
                  </a:txBody>
                  <a:tcPr/>
                </a:tc>
                <a:tc>
                  <a:txBody>
                    <a:bodyPr/>
                    <a:lstStyle/>
                    <a:p>
                      <a:r>
                        <a:rPr lang="es-ES" dirty="0"/>
                        <a:t>09/08/2022</a:t>
                      </a:r>
                      <a:endParaRPr lang="es-AR" dirty="0"/>
                    </a:p>
                  </a:txBody>
                  <a:tcPr/>
                </a:tc>
                <a:extLst>
                  <a:ext uri="{0D108BD9-81ED-4DB2-BD59-A6C34878D82A}">
                    <a16:rowId xmlns:a16="http://schemas.microsoft.com/office/drawing/2014/main" val="695846777"/>
                  </a:ext>
                </a:extLst>
              </a:tr>
              <a:tr h="408525">
                <a:tc>
                  <a:txBody>
                    <a:bodyPr/>
                    <a:lstStyle/>
                    <a:p>
                      <a:r>
                        <a:rPr lang="es-ES" dirty="0"/>
                        <a:t>3</a:t>
                      </a:r>
                      <a:endParaRPr lang="es-AR" dirty="0"/>
                    </a:p>
                  </a:txBody>
                  <a:tcPr/>
                </a:tc>
                <a:tc>
                  <a:txBody>
                    <a:bodyPr/>
                    <a:lstStyle/>
                    <a:p>
                      <a:r>
                        <a:rPr lang="es-ES" dirty="0"/>
                        <a:t>Loreto</a:t>
                      </a:r>
                      <a:endParaRPr lang="es-AR" dirty="0"/>
                    </a:p>
                  </a:txBody>
                  <a:tcPr/>
                </a:tc>
                <a:tc>
                  <a:txBody>
                    <a:bodyPr/>
                    <a:lstStyle/>
                    <a:p>
                      <a:r>
                        <a:rPr lang="es-ES" dirty="0"/>
                        <a:t>Escuela Técnica </a:t>
                      </a:r>
                      <a:r>
                        <a:rPr lang="es-ES" dirty="0" err="1"/>
                        <a:t>Nª</a:t>
                      </a:r>
                      <a:r>
                        <a:rPr lang="es-ES" dirty="0"/>
                        <a:t> 14</a:t>
                      </a:r>
                      <a:endParaRPr lang="es-AR" dirty="0"/>
                    </a:p>
                  </a:txBody>
                  <a:tcPr/>
                </a:tc>
                <a:tc>
                  <a:txBody>
                    <a:bodyPr/>
                    <a:lstStyle/>
                    <a:p>
                      <a:r>
                        <a:rPr lang="es-ES" dirty="0"/>
                        <a:t>11/08/2022</a:t>
                      </a:r>
                      <a:endParaRPr lang="es-AR" dirty="0"/>
                    </a:p>
                  </a:txBody>
                  <a:tcPr/>
                </a:tc>
                <a:extLst>
                  <a:ext uri="{0D108BD9-81ED-4DB2-BD59-A6C34878D82A}">
                    <a16:rowId xmlns:a16="http://schemas.microsoft.com/office/drawing/2014/main" val="3621883757"/>
                  </a:ext>
                </a:extLst>
              </a:tr>
              <a:tr h="408525">
                <a:tc>
                  <a:txBody>
                    <a:bodyPr/>
                    <a:lstStyle/>
                    <a:p>
                      <a:r>
                        <a:rPr lang="es-ES" dirty="0"/>
                        <a:t>4</a:t>
                      </a:r>
                      <a:endParaRPr lang="es-AR" dirty="0"/>
                    </a:p>
                  </a:txBody>
                  <a:tcPr/>
                </a:tc>
                <a:tc>
                  <a:txBody>
                    <a:bodyPr/>
                    <a:lstStyle/>
                    <a:p>
                      <a:r>
                        <a:rPr lang="es-ES" dirty="0"/>
                        <a:t>Sumampa</a:t>
                      </a:r>
                      <a:endParaRPr lang="es-AR" dirty="0"/>
                    </a:p>
                  </a:txBody>
                  <a:tcPr/>
                </a:tc>
                <a:tc>
                  <a:txBody>
                    <a:bodyPr/>
                    <a:lstStyle/>
                    <a:p>
                      <a:r>
                        <a:rPr lang="es-ES" dirty="0"/>
                        <a:t>Escuela Técnica </a:t>
                      </a:r>
                      <a:r>
                        <a:rPr lang="es-ES" dirty="0" err="1"/>
                        <a:t>Nª</a:t>
                      </a:r>
                      <a:r>
                        <a:rPr lang="es-ES" dirty="0"/>
                        <a:t> 9</a:t>
                      </a:r>
                      <a:endParaRPr lang="es-AR" dirty="0"/>
                    </a:p>
                  </a:txBody>
                  <a:tcPr/>
                </a:tc>
                <a:tc>
                  <a:txBody>
                    <a:bodyPr/>
                    <a:lstStyle/>
                    <a:p>
                      <a:r>
                        <a:rPr lang="es-ES" dirty="0"/>
                        <a:t>19/08/2022</a:t>
                      </a:r>
                      <a:endParaRPr lang="es-AR" dirty="0"/>
                    </a:p>
                  </a:txBody>
                  <a:tcPr/>
                </a:tc>
                <a:extLst>
                  <a:ext uri="{0D108BD9-81ED-4DB2-BD59-A6C34878D82A}">
                    <a16:rowId xmlns:a16="http://schemas.microsoft.com/office/drawing/2014/main" val="2081290945"/>
                  </a:ext>
                </a:extLst>
              </a:tr>
              <a:tr h="408525">
                <a:tc>
                  <a:txBody>
                    <a:bodyPr/>
                    <a:lstStyle/>
                    <a:p>
                      <a:r>
                        <a:rPr lang="es-ES" dirty="0"/>
                        <a:t>5</a:t>
                      </a:r>
                      <a:endParaRPr lang="es-AR" dirty="0"/>
                    </a:p>
                  </a:txBody>
                  <a:tcPr/>
                </a:tc>
                <a:tc>
                  <a:txBody>
                    <a:bodyPr/>
                    <a:lstStyle/>
                    <a:p>
                      <a:r>
                        <a:rPr lang="es-ES" dirty="0"/>
                        <a:t>Fernández</a:t>
                      </a:r>
                      <a:endParaRPr lang="es-AR" dirty="0"/>
                    </a:p>
                  </a:txBody>
                  <a:tcPr/>
                </a:tc>
                <a:tc>
                  <a:txBody>
                    <a:bodyPr/>
                    <a:lstStyle/>
                    <a:p>
                      <a:r>
                        <a:rPr lang="es-ES" dirty="0"/>
                        <a:t>Colegio Agro Técnico Madre Tierra</a:t>
                      </a:r>
                      <a:endParaRPr lang="es-AR" dirty="0"/>
                    </a:p>
                  </a:txBody>
                  <a:tcPr/>
                </a:tc>
                <a:tc>
                  <a:txBody>
                    <a:bodyPr/>
                    <a:lstStyle/>
                    <a:p>
                      <a:r>
                        <a:rPr lang="es-ES" dirty="0"/>
                        <a:t>22/08/2022</a:t>
                      </a:r>
                      <a:endParaRPr lang="es-AR" dirty="0"/>
                    </a:p>
                  </a:txBody>
                  <a:tcPr/>
                </a:tc>
                <a:extLst>
                  <a:ext uri="{0D108BD9-81ED-4DB2-BD59-A6C34878D82A}">
                    <a16:rowId xmlns:a16="http://schemas.microsoft.com/office/drawing/2014/main" val="1184695824"/>
                  </a:ext>
                </a:extLst>
              </a:tr>
              <a:tr h="408525">
                <a:tc>
                  <a:txBody>
                    <a:bodyPr/>
                    <a:lstStyle/>
                    <a:p>
                      <a:r>
                        <a:rPr lang="es-ES" dirty="0"/>
                        <a:t>6</a:t>
                      </a:r>
                      <a:endParaRPr lang="es-AR" dirty="0"/>
                    </a:p>
                  </a:txBody>
                  <a:tcPr/>
                </a:tc>
                <a:tc>
                  <a:txBody>
                    <a:bodyPr/>
                    <a:lstStyle/>
                    <a:p>
                      <a:r>
                        <a:rPr lang="es-ES" dirty="0"/>
                        <a:t>Nueva Esperanza</a:t>
                      </a:r>
                      <a:endParaRPr lang="es-AR" dirty="0"/>
                    </a:p>
                  </a:txBody>
                  <a:tcPr/>
                </a:tc>
                <a:tc>
                  <a:txBody>
                    <a:bodyPr/>
                    <a:lstStyle/>
                    <a:p>
                      <a:r>
                        <a:rPr lang="es-ES" dirty="0"/>
                        <a:t>Colegio Agro Técnico </a:t>
                      </a:r>
                      <a:r>
                        <a:rPr lang="es-ES" dirty="0" err="1"/>
                        <a:t>Nª</a:t>
                      </a:r>
                      <a:r>
                        <a:rPr lang="es-ES" dirty="0"/>
                        <a:t> 2</a:t>
                      </a:r>
                      <a:endParaRPr lang="es-AR" dirty="0"/>
                    </a:p>
                  </a:txBody>
                  <a:tcPr/>
                </a:tc>
                <a:tc>
                  <a:txBody>
                    <a:bodyPr/>
                    <a:lstStyle/>
                    <a:p>
                      <a:r>
                        <a:rPr lang="es-ES" dirty="0"/>
                        <a:t>24/08/2022</a:t>
                      </a:r>
                      <a:endParaRPr lang="es-AR" dirty="0"/>
                    </a:p>
                  </a:txBody>
                  <a:tcPr/>
                </a:tc>
                <a:extLst>
                  <a:ext uri="{0D108BD9-81ED-4DB2-BD59-A6C34878D82A}">
                    <a16:rowId xmlns:a16="http://schemas.microsoft.com/office/drawing/2014/main" val="3696580202"/>
                  </a:ext>
                </a:extLst>
              </a:tr>
              <a:tr h="408525">
                <a:tc>
                  <a:txBody>
                    <a:bodyPr/>
                    <a:lstStyle/>
                    <a:p>
                      <a:r>
                        <a:rPr lang="es-ES" dirty="0"/>
                        <a:t>7</a:t>
                      </a:r>
                      <a:endParaRPr lang="es-AR" dirty="0"/>
                    </a:p>
                  </a:txBody>
                  <a:tcPr/>
                </a:tc>
                <a:tc>
                  <a:txBody>
                    <a:bodyPr/>
                    <a:lstStyle/>
                    <a:p>
                      <a:r>
                        <a:rPr lang="es-ES" dirty="0"/>
                        <a:t>Frías</a:t>
                      </a:r>
                      <a:endParaRPr lang="es-AR" dirty="0"/>
                    </a:p>
                  </a:txBody>
                  <a:tcPr/>
                </a:tc>
                <a:tc>
                  <a:txBody>
                    <a:bodyPr/>
                    <a:lstStyle/>
                    <a:p>
                      <a:r>
                        <a:rPr lang="es-ES" dirty="0"/>
                        <a:t>Escuela </a:t>
                      </a:r>
                      <a:r>
                        <a:rPr lang="es-ES" dirty="0" err="1"/>
                        <a:t>Nª</a:t>
                      </a:r>
                      <a:r>
                        <a:rPr lang="es-ES" dirty="0"/>
                        <a:t> 750 Dr. Eliseo </a:t>
                      </a:r>
                      <a:r>
                        <a:rPr lang="es-ES" dirty="0" err="1"/>
                        <a:t>Fringes</a:t>
                      </a:r>
                      <a:endParaRPr lang="es-AR" dirty="0"/>
                    </a:p>
                  </a:txBody>
                  <a:tcPr/>
                </a:tc>
                <a:tc>
                  <a:txBody>
                    <a:bodyPr/>
                    <a:lstStyle/>
                    <a:p>
                      <a:r>
                        <a:rPr lang="es-ES" dirty="0"/>
                        <a:t>26/08/2022</a:t>
                      </a:r>
                      <a:endParaRPr lang="es-AR" dirty="0"/>
                    </a:p>
                  </a:txBody>
                  <a:tcPr/>
                </a:tc>
                <a:extLst>
                  <a:ext uri="{0D108BD9-81ED-4DB2-BD59-A6C34878D82A}">
                    <a16:rowId xmlns:a16="http://schemas.microsoft.com/office/drawing/2014/main" val="3987782736"/>
                  </a:ext>
                </a:extLst>
              </a:tr>
              <a:tr h="408525">
                <a:tc>
                  <a:txBody>
                    <a:bodyPr/>
                    <a:lstStyle/>
                    <a:p>
                      <a:r>
                        <a:rPr lang="es-ES" dirty="0"/>
                        <a:t>8</a:t>
                      </a:r>
                      <a:endParaRPr lang="es-AR" dirty="0"/>
                    </a:p>
                  </a:txBody>
                  <a:tcPr/>
                </a:tc>
                <a:tc>
                  <a:txBody>
                    <a:bodyPr/>
                    <a:lstStyle/>
                    <a:p>
                      <a:r>
                        <a:rPr lang="es-ES" dirty="0" err="1"/>
                        <a:t>Quimili</a:t>
                      </a:r>
                      <a:endParaRPr lang="es-AR" dirty="0"/>
                    </a:p>
                  </a:txBody>
                  <a:tcPr/>
                </a:tc>
                <a:tc>
                  <a:txBody>
                    <a:bodyPr/>
                    <a:lstStyle/>
                    <a:p>
                      <a:r>
                        <a:rPr lang="es-ES" dirty="0"/>
                        <a:t>Col. Secundario </a:t>
                      </a:r>
                      <a:r>
                        <a:rPr lang="es-ES" dirty="0" err="1"/>
                        <a:t>Quimili</a:t>
                      </a:r>
                      <a:endParaRPr lang="es-AR" dirty="0"/>
                    </a:p>
                  </a:txBody>
                  <a:tcPr/>
                </a:tc>
                <a:tc>
                  <a:txBody>
                    <a:bodyPr/>
                    <a:lstStyle/>
                    <a:p>
                      <a:r>
                        <a:rPr lang="es-ES" dirty="0"/>
                        <a:t>30/08/2022</a:t>
                      </a:r>
                      <a:endParaRPr lang="es-AR" dirty="0"/>
                    </a:p>
                  </a:txBody>
                  <a:tcPr/>
                </a:tc>
                <a:extLst>
                  <a:ext uri="{0D108BD9-81ED-4DB2-BD59-A6C34878D82A}">
                    <a16:rowId xmlns:a16="http://schemas.microsoft.com/office/drawing/2014/main" val="385127176"/>
                  </a:ext>
                </a:extLst>
              </a:tr>
              <a:tr h="408525">
                <a:tc>
                  <a:txBody>
                    <a:bodyPr/>
                    <a:lstStyle/>
                    <a:p>
                      <a:r>
                        <a:rPr lang="es-ES" dirty="0"/>
                        <a:t>9</a:t>
                      </a:r>
                      <a:endParaRPr lang="es-AR" dirty="0"/>
                    </a:p>
                  </a:txBody>
                  <a:tcPr/>
                </a:tc>
                <a:tc>
                  <a:txBody>
                    <a:bodyPr/>
                    <a:lstStyle/>
                    <a:p>
                      <a:r>
                        <a:rPr lang="es-ES" dirty="0"/>
                        <a:t>Campo Gallo</a:t>
                      </a:r>
                      <a:endParaRPr lang="es-AR" dirty="0"/>
                    </a:p>
                  </a:txBody>
                  <a:tcPr/>
                </a:tc>
                <a:tc>
                  <a:txBody>
                    <a:bodyPr/>
                    <a:lstStyle/>
                    <a:p>
                      <a:r>
                        <a:rPr lang="es-ES" dirty="0"/>
                        <a:t>Col. Secundario Campo Gallo</a:t>
                      </a:r>
                      <a:endParaRPr lang="es-AR" dirty="0"/>
                    </a:p>
                  </a:txBody>
                  <a:tcPr/>
                </a:tc>
                <a:tc>
                  <a:txBody>
                    <a:bodyPr/>
                    <a:lstStyle/>
                    <a:p>
                      <a:r>
                        <a:rPr lang="es-ES" dirty="0"/>
                        <a:t>31/08/2022</a:t>
                      </a:r>
                      <a:endParaRPr lang="es-AR" dirty="0"/>
                    </a:p>
                  </a:txBody>
                  <a:tcPr/>
                </a:tc>
                <a:extLst>
                  <a:ext uri="{0D108BD9-81ED-4DB2-BD59-A6C34878D82A}">
                    <a16:rowId xmlns:a16="http://schemas.microsoft.com/office/drawing/2014/main" val="437852645"/>
                  </a:ext>
                </a:extLst>
              </a:tr>
              <a:tr h="408525">
                <a:tc>
                  <a:txBody>
                    <a:bodyPr/>
                    <a:lstStyle/>
                    <a:p>
                      <a:r>
                        <a:rPr lang="es-ES" dirty="0"/>
                        <a:t>10</a:t>
                      </a:r>
                      <a:endParaRPr lang="es-AR" dirty="0"/>
                    </a:p>
                  </a:txBody>
                  <a:tcPr/>
                </a:tc>
                <a:tc>
                  <a:txBody>
                    <a:bodyPr/>
                    <a:lstStyle/>
                    <a:p>
                      <a:r>
                        <a:rPr lang="es-ES" dirty="0"/>
                        <a:t>Banda</a:t>
                      </a:r>
                      <a:endParaRPr lang="es-AR" dirty="0"/>
                    </a:p>
                  </a:txBody>
                  <a:tcPr/>
                </a:tc>
                <a:tc>
                  <a:txBody>
                    <a:bodyPr/>
                    <a:lstStyle/>
                    <a:p>
                      <a:r>
                        <a:rPr lang="es-ES" dirty="0"/>
                        <a:t>Escuela Técnica </a:t>
                      </a:r>
                      <a:r>
                        <a:rPr lang="es-ES" dirty="0" err="1"/>
                        <a:t>Nª</a:t>
                      </a:r>
                      <a:r>
                        <a:rPr lang="es-ES" dirty="0"/>
                        <a:t> 6 Cte. Besares</a:t>
                      </a:r>
                      <a:endParaRPr lang="es-AR" dirty="0"/>
                    </a:p>
                  </a:txBody>
                  <a:tcPr/>
                </a:tc>
                <a:tc>
                  <a:txBody>
                    <a:bodyPr/>
                    <a:lstStyle/>
                    <a:p>
                      <a:r>
                        <a:rPr lang="es-ES" dirty="0"/>
                        <a:t>02/09/2022</a:t>
                      </a:r>
                      <a:endParaRPr lang="es-AR" dirty="0"/>
                    </a:p>
                  </a:txBody>
                  <a:tcPr/>
                </a:tc>
                <a:extLst>
                  <a:ext uri="{0D108BD9-81ED-4DB2-BD59-A6C34878D82A}">
                    <a16:rowId xmlns:a16="http://schemas.microsoft.com/office/drawing/2014/main" val="1389044146"/>
                  </a:ext>
                </a:extLst>
              </a:tr>
              <a:tr h="408525">
                <a:tc>
                  <a:txBody>
                    <a:bodyPr/>
                    <a:lstStyle/>
                    <a:p>
                      <a:r>
                        <a:rPr lang="es-ES" dirty="0"/>
                        <a:t>11</a:t>
                      </a:r>
                      <a:endParaRPr lang="es-AR" dirty="0"/>
                    </a:p>
                  </a:txBody>
                  <a:tcPr/>
                </a:tc>
                <a:tc>
                  <a:txBody>
                    <a:bodyPr/>
                    <a:lstStyle/>
                    <a:p>
                      <a:r>
                        <a:rPr lang="es-ES" dirty="0"/>
                        <a:t>Capital</a:t>
                      </a:r>
                      <a:endParaRPr lang="es-AR" dirty="0"/>
                    </a:p>
                  </a:txBody>
                  <a:tcPr/>
                </a:tc>
                <a:tc>
                  <a:txBody>
                    <a:bodyPr/>
                    <a:lstStyle/>
                    <a:p>
                      <a:r>
                        <a:rPr lang="es-ES" dirty="0"/>
                        <a:t>Colegio Absalón Rojas</a:t>
                      </a:r>
                      <a:endParaRPr lang="es-AR" dirty="0"/>
                    </a:p>
                  </a:txBody>
                  <a:tcPr/>
                </a:tc>
                <a:tc>
                  <a:txBody>
                    <a:bodyPr/>
                    <a:lstStyle/>
                    <a:p>
                      <a:r>
                        <a:rPr lang="es-ES" dirty="0"/>
                        <a:t>06/09/2022</a:t>
                      </a:r>
                      <a:endParaRPr lang="es-AR" dirty="0"/>
                    </a:p>
                  </a:txBody>
                  <a:tcPr/>
                </a:tc>
                <a:extLst>
                  <a:ext uri="{0D108BD9-81ED-4DB2-BD59-A6C34878D82A}">
                    <a16:rowId xmlns:a16="http://schemas.microsoft.com/office/drawing/2014/main" val="3000515811"/>
                  </a:ext>
                </a:extLst>
              </a:tr>
            </a:tbl>
          </a:graphicData>
        </a:graphic>
      </p:graphicFrame>
    </p:spTree>
    <p:extLst>
      <p:ext uri="{BB962C8B-B14F-4D97-AF65-F5344CB8AC3E}">
        <p14:creationId xmlns:p14="http://schemas.microsoft.com/office/powerpoint/2010/main" val="288527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4570D-C197-4442-A8DA-F7B363533136}"/>
              </a:ext>
            </a:extLst>
          </p:cNvPr>
          <p:cNvSpPr>
            <a:spLocks noGrp="1"/>
          </p:cNvSpPr>
          <p:nvPr>
            <p:ph type="title"/>
          </p:nvPr>
        </p:nvSpPr>
        <p:spPr>
          <a:xfrm>
            <a:off x="838200" y="365125"/>
            <a:ext cx="10515600" cy="2930968"/>
          </a:xfrm>
        </p:spPr>
        <p:txBody>
          <a:bodyPr>
            <a:normAutofit/>
          </a:bodyPr>
          <a:lstStyle/>
          <a:p>
            <a:pPr algn="ctr"/>
            <a:r>
              <a:rPr lang="es-AR" sz="4000" b="1" dirty="0">
                <a:solidFill>
                  <a:schemeClr val="accent5">
                    <a:lumMod val="75000"/>
                  </a:schemeClr>
                </a:solidFill>
              </a:rPr>
              <a:t>XIX Feria Provincial de Ciencia y Tecnología 2022</a:t>
            </a:r>
            <a:br>
              <a:rPr lang="es-AR" sz="4000" b="1" dirty="0">
                <a:solidFill>
                  <a:schemeClr val="accent5">
                    <a:lumMod val="75000"/>
                  </a:schemeClr>
                </a:solidFill>
              </a:rPr>
            </a:br>
            <a:r>
              <a:rPr lang="es-AR" sz="4000" b="1" dirty="0">
                <a:solidFill>
                  <a:schemeClr val="accent5">
                    <a:lumMod val="75000"/>
                  </a:schemeClr>
                </a:solidFill>
              </a:rPr>
              <a:t>Fecha: 27 y 28 de Septiembre </a:t>
            </a:r>
            <a:br>
              <a:rPr lang="es-AR" sz="4000" b="1" dirty="0">
                <a:solidFill>
                  <a:schemeClr val="accent5">
                    <a:lumMod val="75000"/>
                  </a:schemeClr>
                </a:solidFill>
              </a:rPr>
            </a:br>
            <a:r>
              <a:rPr lang="es-AR" sz="4000" b="1" dirty="0">
                <a:solidFill>
                  <a:schemeClr val="accent5">
                    <a:lumMod val="75000"/>
                  </a:schemeClr>
                </a:solidFill>
              </a:rPr>
              <a:t>Lugar: NODO Tecnológico</a:t>
            </a:r>
          </a:p>
        </p:txBody>
      </p:sp>
      <p:sp>
        <p:nvSpPr>
          <p:cNvPr id="3" name="Marcador de contenido 2">
            <a:extLst>
              <a:ext uri="{FF2B5EF4-FFF2-40B4-BE49-F238E27FC236}">
                <a16:creationId xmlns:a16="http://schemas.microsoft.com/office/drawing/2014/main" id="{0ED71518-8202-4AB4-A22E-D1FC3464CE5A}"/>
              </a:ext>
            </a:extLst>
          </p:cNvPr>
          <p:cNvSpPr>
            <a:spLocks noGrp="1"/>
          </p:cNvSpPr>
          <p:nvPr>
            <p:ph idx="1"/>
          </p:nvPr>
        </p:nvSpPr>
        <p:spPr>
          <a:xfrm>
            <a:off x="838200" y="3561907"/>
            <a:ext cx="10515600" cy="2360428"/>
          </a:xfrm>
        </p:spPr>
        <p:txBody>
          <a:bodyPr>
            <a:normAutofit fontScale="85000" lnSpcReduction="20000"/>
          </a:bodyPr>
          <a:lstStyle/>
          <a:p>
            <a:pPr algn="l"/>
            <a:endParaRPr lang="es-AR" sz="3200" b="0" i="0" u="none" strike="noStrike" baseline="0" dirty="0">
              <a:solidFill>
                <a:srgbClr val="000000"/>
              </a:solidFill>
              <a:latin typeface="Calibri" panose="020F0502020204030204" pitchFamily="34" charset="0"/>
            </a:endParaRPr>
          </a:p>
          <a:p>
            <a:pPr marL="0" indent="0" algn="ctr">
              <a:buNone/>
            </a:pPr>
            <a:r>
              <a:rPr lang="es-AR" sz="4800" b="1" i="0" u="none" strike="noStrike" baseline="0" dirty="0">
                <a:solidFill>
                  <a:srgbClr val="002060"/>
                </a:solidFill>
                <a:latin typeface="Calibri" panose="020F0502020204030204" pitchFamily="34" charset="0"/>
              </a:rPr>
              <a:t>Fecha Feria Nacional</a:t>
            </a:r>
            <a:endParaRPr lang="es-AR" sz="4800" b="0" i="0" u="none" strike="noStrike" baseline="0" dirty="0">
              <a:solidFill>
                <a:srgbClr val="002060"/>
              </a:solidFill>
              <a:latin typeface="Calibri" panose="020F0502020204030204" pitchFamily="34" charset="0"/>
            </a:endParaRPr>
          </a:p>
          <a:p>
            <a:pPr marL="0" indent="0" algn="ctr">
              <a:buNone/>
            </a:pPr>
            <a:r>
              <a:rPr lang="es-AR" sz="4800" b="0" i="0" u="none" strike="noStrike" baseline="0" dirty="0">
                <a:solidFill>
                  <a:srgbClr val="002060"/>
                </a:solidFill>
                <a:latin typeface="Calibri" panose="020F0502020204030204" pitchFamily="34" charset="0"/>
              </a:rPr>
              <a:t>14 al 18 de noviembre de 2022 </a:t>
            </a:r>
          </a:p>
          <a:p>
            <a:pPr marL="0" indent="0" algn="ctr">
              <a:buNone/>
            </a:pPr>
            <a:r>
              <a:rPr lang="es-AR" sz="4800" b="1" i="0" u="none" strike="noStrike" baseline="0" dirty="0">
                <a:solidFill>
                  <a:srgbClr val="002060"/>
                </a:solidFill>
                <a:latin typeface="Calibri" panose="020F0502020204030204" pitchFamily="34" charset="0"/>
              </a:rPr>
              <a:t>Lugar: </a:t>
            </a:r>
            <a:r>
              <a:rPr lang="es-AR" sz="4800" b="0" i="0" u="none" strike="noStrike" baseline="0" dirty="0">
                <a:solidFill>
                  <a:srgbClr val="002060"/>
                </a:solidFill>
                <a:latin typeface="Calibri" panose="020F0502020204030204" pitchFamily="34" charset="0"/>
              </a:rPr>
              <a:t>Tecnópolis</a:t>
            </a:r>
            <a:r>
              <a:rPr lang="es-AR" sz="4800" b="0" i="0" u="none" strike="noStrike" baseline="0" dirty="0">
                <a:solidFill>
                  <a:srgbClr val="000000"/>
                </a:solidFill>
                <a:latin typeface="Calibri" panose="020F0502020204030204" pitchFamily="34" charset="0"/>
              </a:rPr>
              <a:t> </a:t>
            </a:r>
            <a:endParaRPr lang="es-AR" sz="4800" dirty="0"/>
          </a:p>
        </p:txBody>
      </p:sp>
    </p:spTree>
    <p:extLst>
      <p:ext uri="{BB962C8B-B14F-4D97-AF65-F5344CB8AC3E}">
        <p14:creationId xmlns:p14="http://schemas.microsoft.com/office/powerpoint/2010/main" val="299496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84B504C7-3CB8-4F44-A228-2235DF69C176}"/>
              </a:ext>
            </a:extLst>
          </p:cNvPr>
          <p:cNvSpPr>
            <a:spLocks noGrp="1"/>
          </p:cNvSpPr>
          <p:nvPr>
            <p:ph type="title"/>
          </p:nvPr>
        </p:nvSpPr>
        <p:spPr>
          <a:xfrm>
            <a:off x="677334" y="609600"/>
            <a:ext cx="3843375" cy="5175624"/>
          </a:xfrm>
        </p:spPr>
        <p:txBody>
          <a:bodyPr anchor="ctr">
            <a:normAutofit/>
          </a:bodyPr>
          <a:lstStyle/>
          <a:p>
            <a:r>
              <a:rPr lang="es-AR" b="1">
                <a:solidFill>
                  <a:schemeClr val="tx1">
                    <a:lumMod val="85000"/>
                    <a:lumOff val="15000"/>
                  </a:schemeClr>
                </a:solidFill>
                <a:latin typeface="Helvetica" panose="020B0604020202020204" pitchFamily="34" charset="0"/>
                <a:ea typeface="Times New Roman" panose="02020603050405020304" pitchFamily="18" charset="0"/>
              </a:rPr>
              <a:t>Inscripciones y presentación de trabajos on line en todas las instancias de Feria</a:t>
            </a:r>
            <a:endParaRPr lang="es-AR">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D1B2B1B1-1208-4160-B62F-F00C05543658}"/>
              </a:ext>
            </a:extLst>
          </p:cNvPr>
          <p:cNvSpPr>
            <a:spLocks noGrp="1"/>
          </p:cNvSpPr>
          <p:nvPr>
            <p:ph idx="1"/>
          </p:nvPr>
        </p:nvSpPr>
        <p:spPr>
          <a:xfrm>
            <a:off x="5379355" y="609601"/>
            <a:ext cx="6248025" cy="5175624"/>
          </a:xfrm>
        </p:spPr>
        <p:txBody>
          <a:bodyPr anchor="ctr">
            <a:normAutofit fontScale="92500" lnSpcReduction="20000"/>
          </a:bodyPr>
          <a:lstStyle/>
          <a:p>
            <a:pPr marL="0" indent="0">
              <a:buNone/>
            </a:pPr>
            <a:endParaRPr lang="es-AR" dirty="0">
              <a:solidFill>
                <a:srgbClr val="FFFFFF"/>
              </a:solidFill>
              <a:effectLst/>
              <a:latin typeface="Helvetica" panose="020B0604020202020204" pitchFamily="34" charset="0"/>
              <a:ea typeface="Times New Roman" panose="02020603050405020304" pitchFamily="18" charset="0"/>
            </a:endParaRPr>
          </a:p>
          <a:p>
            <a:pPr marL="0" indent="0">
              <a:buNone/>
            </a:pPr>
            <a:r>
              <a:rPr lang="es-AR" b="1" dirty="0">
                <a:solidFill>
                  <a:srgbClr val="FFFFFF"/>
                </a:solidFill>
                <a:effectLst/>
                <a:latin typeface="Helvetica" panose="020B0604020202020204" pitchFamily="34" charset="0"/>
                <a:ea typeface="Times New Roman" panose="02020603050405020304" pitchFamily="18" charset="0"/>
              </a:rPr>
              <a:t>La inscripción se realizará </a:t>
            </a:r>
            <a:r>
              <a:rPr lang="es-AR" b="1" dirty="0">
                <a:solidFill>
                  <a:srgbClr val="FFFFFF"/>
                </a:solidFill>
                <a:latin typeface="Helvetica" panose="020B0604020202020204" pitchFamily="34" charset="0"/>
                <a:ea typeface="Times New Roman" panose="02020603050405020304" pitchFamily="18" charset="0"/>
              </a:rPr>
              <a:t>de manera </a:t>
            </a:r>
            <a:r>
              <a:rPr lang="es-AR" b="1" dirty="0" err="1">
                <a:solidFill>
                  <a:srgbClr val="FFFFFF"/>
                </a:solidFill>
                <a:latin typeface="Helvetica" panose="020B0604020202020204" pitchFamily="34" charset="0"/>
                <a:ea typeface="Times New Roman" panose="02020603050405020304" pitchFamily="18" charset="0"/>
              </a:rPr>
              <a:t>on</a:t>
            </a:r>
            <a:r>
              <a:rPr lang="es-AR" b="1" dirty="0">
                <a:solidFill>
                  <a:srgbClr val="FFFFFF"/>
                </a:solidFill>
                <a:latin typeface="Helvetica" panose="020B0604020202020204" pitchFamily="34" charset="0"/>
                <a:ea typeface="Times New Roman" panose="02020603050405020304" pitchFamily="18" charset="0"/>
              </a:rPr>
              <a:t> line en enlace que se publicara en plataforma de Ferias. Se deberá completar e</a:t>
            </a:r>
            <a:r>
              <a:rPr lang="es-AR" b="1" dirty="0">
                <a:solidFill>
                  <a:srgbClr val="FFFFFF"/>
                </a:solidFill>
                <a:effectLst/>
                <a:latin typeface="Helvetica" panose="020B0604020202020204" pitchFamily="34" charset="0"/>
                <a:ea typeface="Times New Roman" panose="02020603050405020304" pitchFamily="18" charset="0"/>
              </a:rPr>
              <a:t>l FORMULARIO DE INSCRIPCION con los datos requeridos. </a:t>
            </a:r>
          </a:p>
          <a:p>
            <a:pPr marL="0" indent="0">
              <a:buNone/>
            </a:pPr>
            <a:r>
              <a:rPr lang="es-AR" b="1" dirty="0">
                <a:solidFill>
                  <a:srgbClr val="FFFFFF"/>
                </a:solidFill>
                <a:effectLst/>
                <a:highlight>
                  <a:srgbClr val="FF0000"/>
                </a:highlight>
                <a:latin typeface="Arial" panose="020B0604020202020204" pitchFamily="34" charset="0"/>
                <a:ea typeface="Times New Roman" panose="02020603050405020304" pitchFamily="18" charset="0"/>
                <a:cs typeface="Arial" panose="020B0604020202020204" pitchFamily="34" charset="0"/>
              </a:rPr>
              <a:t>Enviar en la misma plataforma</a:t>
            </a:r>
            <a:r>
              <a:rPr lang="es-AR" b="1" dirty="0">
                <a:solidFill>
                  <a:srgbClr val="FFFFFF"/>
                </a:solidFill>
                <a:highlight>
                  <a:srgbClr val="FF0000"/>
                </a:highlight>
                <a:latin typeface="Arial" panose="020B0604020202020204" pitchFamily="34" charset="0"/>
                <a:ea typeface="Times New Roman" panose="02020603050405020304" pitchFamily="18" charset="0"/>
                <a:cs typeface="Arial" panose="020B0604020202020204" pitchFamily="34" charset="0"/>
              </a:rPr>
              <a:t>, con una semana de anticipación a la realización de la Feria Zonal y de la Feria Provincial</a:t>
            </a:r>
            <a:r>
              <a:rPr lang="es-AR" dirty="0">
                <a:solidFill>
                  <a:srgbClr val="FFFFFF"/>
                </a:solidFill>
                <a:latin typeface="Arial" panose="020B0604020202020204" pitchFamily="34" charset="0"/>
                <a:ea typeface="Times New Roman" panose="02020603050405020304" pitchFamily="18" charset="0"/>
                <a:cs typeface="Arial" panose="020B0604020202020204" pitchFamily="34" charset="0"/>
              </a:rPr>
              <a:t>:</a:t>
            </a:r>
            <a:endParaRPr lang="es-AR"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r>
              <a:rPr lang="es-AR"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Informe del Proyecto</a:t>
            </a:r>
          </a:p>
          <a:p>
            <a:r>
              <a:rPr lang="es-AR"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Registro Pedagógico</a:t>
            </a:r>
          </a:p>
          <a:p>
            <a:r>
              <a:rPr lang="es-AR" sz="2400" b="1" dirty="0">
                <a:solidFill>
                  <a:srgbClr val="FFFFFF"/>
                </a:solidFill>
                <a:latin typeface="Arial" panose="020B0604020202020204" pitchFamily="34" charset="0"/>
                <a:ea typeface="Times New Roman" panose="02020603050405020304" pitchFamily="18" charset="0"/>
                <a:cs typeface="Arial" panose="020B0604020202020204" pitchFamily="34" charset="0"/>
              </a:rPr>
              <a:t>Soporte digital para acompañar la exposición de los alumnos en reemplazo de </a:t>
            </a:r>
            <a:r>
              <a:rPr lang="es-AR" sz="2400" b="1" dirty="0" err="1">
                <a:solidFill>
                  <a:srgbClr val="FFFFFF"/>
                </a:solidFill>
                <a:latin typeface="Arial" panose="020B0604020202020204" pitchFamily="34" charset="0"/>
                <a:ea typeface="Times New Roman" panose="02020603050405020304" pitchFamily="18" charset="0"/>
                <a:cs typeface="Arial" panose="020B0604020202020204" pitchFamily="34" charset="0"/>
              </a:rPr>
              <a:t>carteleria</a:t>
            </a:r>
            <a:endParaRPr lang="es-AR"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r>
              <a:rPr lang="es-AR" sz="2400" b="1" dirty="0">
                <a:solidFill>
                  <a:srgbClr val="FFFFFF"/>
                </a:solidFill>
                <a:latin typeface="Arial" panose="020B0604020202020204" pitchFamily="34" charset="0"/>
                <a:ea typeface="Times New Roman" panose="02020603050405020304" pitchFamily="18" charset="0"/>
                <a:cs typeface="Arial" panose="020B0604020202020204" pitchFamily="34" charset="0"/>
              </a:rPr>
              <a:t>Autorización de uso de imagen y voz</a:t>
            </a:r>
          </a:p>
          <a:p>
            <a:pPr marL="0" indent="0">
              <a:buNone/>
            </a:pPr>
            <a:r>
              <a:rPr lang="es-AR" sz="2400" b="1" dirty="0">
                <a:solidFill>
                  <a:srgbClr val="FFFFFF"/>
                </a:solidFill>
                <a:latin typeface="Arial" panose="020B0604020202020204" pitchFamily="34" charset="0"/>
                <a:ea typeface="Times New Roman" panose="02020603050405020304" pitchFamily="18" charset="0"/>
                <a:cs typeface="Arial" panose="020B0604020202020204" pitchFamily="34" charset="0"/>
              </a:rPr>
              <a:t>La Carpeta de campo será presentada en instancia presencial</a:t>
            </a:r>
          </a:p>
          <a:p>
            <a:endParaRPr lang="es-AR"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203413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5B014-82B1-410F-9D80-1D3B3E513A54}"/>
              </a:ext>
            </a:extLst>
          </p:cNvPr>
          <p:cNvSpPr>
            <a:spLocks noGrp="1"/>
          </p:cNvSpPr>
          <p:nvPr>
            <p:ph type="title"/>
          </p:nvPr>
        </p:nvSpPr>
        <p:spPr>
          <a:xfrm>
            <a:off x="5394959" y="609600"/>
            <a:ext cx="6020753" cy="1320800"/>
          </a:xfrm>
        </p:spPr>
        <p:txBody>
          <a:bodyPr>
            <a:noAutofit/>
          </a:bodyPr>
          <a:lstStyle/>
          <a:p>
            <a:pPr>
              <a:lnSpc>
                <a:spcPct val="90000"/>
              </a:lnSpc>
            </a:pPr>
            <a:r>
              <a:rPr lang="es-AR" sz="2400" b="1" dirty="0">
                <a:highlight>
                  <a:srgbClr val="FF0000"/>
                </a:highlight>
                <a:latin typeface="Helvetica" panose="020B0604020202020204" pitchFamily="34" charset="0"/>
                <a:ea typeface="Times New Roman" panose="02020603050405020304" pitchFamily="18" charset="0"/>
              </a:rPr>
              <a:t>CONVOCATORIA A EVALUADORES 2022 PARA INSTANCIAS DE FERIAS</a:t>
            </a:r>
            <a:br>
              <a:rPr lang="es-AR" sz="2400" b="1" dirty="0">
                <a:highlight>
                  <a:srgbClr val="FF0000"/>
                </a:highlight>
                <a:latin typeface="Helvetica" panose="020B0604020202020204" pitchFamily="34" charset="0"/>
                <a:ea typeface="Times New Roman" panose="02020603050405020304" pitchFamily="18" charset="0"/>
              </a:rPr>
            </a:br>
            <a:r>
              <a:rPr lang="es-AR" sz="2400" b="1" dirty="0">
                <a:highlight>
                  <a:srgbClr val="FF0000"/>
                </a:highlight>
                <a:latin typeface="Helvetica" panose="020B0604020202020204" pitchFamily="34" charset="0"/>
                <a:ea typeface="Times New Roman" panose="02020603050405020304" pitchFamily="18" charset="0"/>
              </a:rPr>
              <a:t> 03 de mayo al 5 de junio de 2022</a:t>
            </a:r>
            <a:endParaRPr lang="es-AR" sz="2400" dirty="0">
              <a:highlight>
                <a:srgbClr val="FF0000"/>
              </a:highlight>
            </a:endParaRPr>
          </a:p>
        </p:txBody>
      </p:sp>
      <p:sp>
        <p:nvSpPr>
          <p:cNvPr id="3" name="Marcador de contenido 2">
            <a:extLst>
              <a:ext uri="{FF2B5EF4-FFF2-40B4-BE49-F238E27FC236}">
                <a16:creationId xmlns:a16="http://schemas.microsoft.com/office/drawing/2014/main" id="{1F74D0EF-7E50-4C5C-88AE-722453FD17A1}"/>
              </a:ext>
            </a:extLst>
          </p:cNvPr>
          <p:cNvSpPr>
            <a:spLocks noGrp="1"/>
          </p:cNvSpPr>
          <p:nvPr>
            <p:ph idx="1"/>
          </p:nvPr>
        </p:nvSpPr>
        <p:spPr>
          <a:xfrm>
            <a:off x="5209563" y="2160589"/>
            <a:ext cx="5394940" cy="3880773"/>
          </a:xfrm>
        </p:spPr>
        <p:txBody>
          <a:bodyPr>
            <a:normAutofit/>
          </a:bodyPr>
          <a:lstStyle/>
          <a:p>
            <a:pPr marL="0" indent="0">
              <a:buNone/>
            </a:pPr>
            <a:r>
              <a:rPr lang="es-AR" dirty="0">
                <a:effectLst/>
                <a:highlight>
                  <a:srgbClr val="FF0000"/>
                </a:highlight>
                <a:latin typeface="Helvetica" panose="020B0604020202020204" pitchFamily="34" charset="0"/>
                <a:ea typeface="Times New Roman" panose="02020603050405020304" pitchFamily="18" charset="0"/>
              </a:rPr>
              <a:t>Completar el Formulario de Inscripción 2022 en link publicado en plataforma de Ferias y enviar. </a:t>
            </a:r>
          </a:p>
          <a:p>
            <a:pPr marL="0" indent="0">
              <a:buNone/>
            </a:pPr>
            <a:r>
              <a:rPr lang="es-AR" dirty="0">
                <a:effectLst/>
                <a:highlight>
                  <a:srgbClr val="FF0000"/>
                </a:highlight>
                <a:latin typeface="Helvetica" panose="020B0604020202020204" pitchFamily="34" charset="0"/>
                <a:ea typeface="Times New Roman" panose="02020603050405020304" pitchFamily="18" charset="0"/>
              </a:rPr>
              <a:t>Los seleccionados serán informados e invitados a participar de una capacitación especifica en Evaluación formativa y Producción de devoluciones.</a:t>
            </a:r>
          </a:p>
          <a:p>
            <a:pPr marL="0" indent="0">
              <a:buNone/>
            </a:pPr>
            <a:r>
              <a:rPr lang="es-AR" b="1" dirty="0">
                <a:highlight>
                  <a:srgbClr val="FF0000"/>
                </a:highlight>
                <a:latin typeface="Century Gothic" panose="020B0502020202020204" pitchFamily="34" charset="0"/>
              </a:rPr>
              <a:t>Jornada Virtual de Capacitación para Evaluadores</a:t>
            </a:r>
          </a:p>
          <a:p>
            <a:pPr marL="0" indent="0">
              <a:buNone/>
            </a:pPr>
            <a:r>
              <a:rPr lang="es-AR" b="1" dirty="0">
                <a:highlight>
                  <a:srgbClr val="FF0000"/>
                </a:highlight>
                <a:latin typeface="Century Gothic" panose="020B0502020202020204" pitchFamily="34" charset="0"/>
              </a:rPr>
              <a:t>Miércoles 22 de Junio 2022- 15 a 19 </a:t>
            </a:r>
            <a:r>
              <a:rPr lang="es-AR" b="1" dirty="0" err="1">
                <a:highlight>
                  <a:srgbClr val="FF0000"/>
                </a:highlight>
                <a:latin typeface="Century Gothic" panose="020B0502020202020204" pitchFamily="34" charset="0"/>
              </a:rPr>
              <a:t>hs</a:t>
            </a:r>
            <a:endParaRPr lang="es-AR" b="1" dirty="0">
              <a:highlight>
                <a:srgbClr val="FF0000"/>
              </a:highlight>
              <a:latin typeface="Century Gothic" panose="020B0502020202020204" pitchFamily="34" charset="0"/>
            </a:endParaRPr>
          </a:p>
          <a:p>
            <a:pPr marL="0" indent="0">
              <a:buNone/>
            </a:pPr>
            <a:endParaRPr lang="es-AR" b="1" dirty="0">
              <a:latin typeface="Century Gothic" panose="020B0502020202020204" pitchFamily="34" charset="0"/>
            </a:endParaRPr>
          </a:p>
        </p:txBody>
      </p:sp>
      <p:pic>
        <p:nvPicPr>
          <p:cNvPr id="5" name="Picture 4" descr="Bolígrafo situado en la parte superior de una línea de firma">
            <a:extLst>
              <a:ext uri="{FF2B5EF4-FFF2-40B4-BE49-F238E27FC236}">
                <a16:creationId xmlns:a16="http://schemas.microsoft.com/office/drawing/2014/main" id="{95D8DA6A-5D29-06A1-F2C3-F99311ABECCD}"/>
              </a:ext>
            </a:extLst>
          </p:cNvPr>
          <p:cNvPicPr>
            <a:picLocks noChangeAspect="1"/>
          </p:cNvPicPr>
          <p:nvPr/>
        </p:nvPicPr>
        <p:blipFill rotWithShape="1">
          <a:blip r:embed="rId2"/>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730570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1AEC0-729A-4184-BEA7-5B13F7B9BBDF}"/>
              </a:ext>
            </a:extLst>
          </p:cNvPr>
          <p:cNvSpPr>
            <a:spLocks noGrp="1"/>
          </p:cNvSpPr>
          <p:nvPr>
            <p:ph type="title"/>
          </p:nvPr>
        </p:nvSpPr>
        <p:spPr>
          <a:xfrm>
            <a:off x="838200" y="365125"/>
            <a:ext cx="10515600" cy="1091535"/>
          </a:xfrm>
        </p:spPr>
        <p:txBody>
          <a:bodyPr>
            <a:normAutofit fontScale="90000"/>
          </a:bodyPr>
          <a:lstStyle/>
          <a:p>
            <a:pPr algn="ctr"/>
            <a:r>
              <a:rPr lang="es-AR" sz="3100" b="1" dirty="0">
                <a:solidFill>
                  <a:schemeClr val="accent5"/>
                </a:solidFill>
                <a:latin typeface="+mn-lt"/>
              </a:rPr>
              <a:t>ESPERAMOS EVIDENCIAR </a:t>
            </a:r>
            <a:r>
              <a:rPr lang="es-AR" sz="3100" b="1" dirty="0">
                <a:solidFill>
                  <a:schemeClr val="accent5"/>
                </a:solidFill>
                <a:latin typeface="+mn-lt"/>
                <a:ea typeface="Times New Roman" panose="02020603050405020304" pitchFamily="18" charset="0"/>
                <a:cs typeface="Times New Roman" panose="02020603050405020304" pitchFamily="18" charset="0"/>
              </a:rPr>
              <a:t>IMPACTOS DE LA ENSEÑANZA DE LA CIENCIA Y LA TECNOLOGÍA EN CONTEXTOS</a:t>
            </a:r>
            <a:br>
              <a:rPr lang="es-AR" dirty="0">
                <a:solidFill>
                  <a:srgbClr val="444444"/>
                </a:solidFill>
                <a:latin typeface="Helvetica" panose="020B0604020202020204" pitchFamily="34" charset="0"/>
                <a:ea typeface="Times New Roman" panose="02020603050405020304" pitchFamily="18" charset="0"/>
                <a:cs typeface="Times New Roman" panose="02020603050405020304" pitchFamily="18" charset="0"/>
              </a:rPr>
            </a:br>
            <a:endParaRPr lang="es-AR" dirty="0"/>
          </a:p>
        </p:txBody>
      </p:sp>
      <p:graphicFrame>
        <p:nvGraphicFramePr>
          <p:cNvPr id="5" name="Marcador de contenido 2">
            <a:extLst>
              <a:ext uri="{FF2B5EF4-FFF2-40B4-BE49-F238E27FC236}">
                <a16:creationId xmlns:a16="http://schemas.microsoft.com/office/drawing/2014/main" id="{1C84CAF8-1E5B-39CB-E1C2-F41151B7B598}"/>
              </a:ext>
            </a:extLst>
          </p:cNvPr>
          <p:cNvGraphicFramePr>
            <a:graphicFrameLocks noGrp="1"/>
          </p:cNvGraphicFramePr>
          <p:nvPr>
            <p:ph idx="1"/>
            <p:extLst>
              <p:ext uri="{D42A27DB-BD31-4B8C-83A1-F6EECF244321}">
                <p14:modId xmlns:p14="http://schemas.microsoft.com/office/powerpoint/2010/main" val="3699257015"/>
              </p:ext>
            </p:extLst>
          </p:nvPr>
        </p:nvGraphicFramePr>
        <p:xfrm>
          <a:off x="584791" y="1339702"/>
          <a:ext cx="10769009" cy="4837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53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B558C-B270-4951-8319-35E57C682061}"/>
              </a:ext>
            </a:extLst>
          </p:cNvPr>
          <p:cNvSpPr>
            <a:spLocks noGrp="1"/>
          </p:cNvSpPr>
          <p:nvPr>
            <p:ph type="title"/>
          </p:nvPr>
        </p:nvSpPr>
        <p:spPr>
          <a:xfrm>
            <a:off x="677334" y="609600"/>
            <a:ext cx="8596668" cy="5340824"/>
          </a:xfrm>
        </p:spPr>
        <p:txBody>
          <a:bodyPr anchor="t">
            <a:normAutofit/>
          </a:bodyPr>
          <a:lstStyle/>
          <a:p>
            <a:r>
              <a:rPr lang="es-AR" b="1" dirty="0">
                <a:solidFill>
                  <a:schemeClr val="tx1"/>
                </a:solidFill>
              </a:rPr>
              <a:t>ENCUENTROS SINCRONICOS mediante enlace </a:t>
            </a:r>
            <a:br>
              <a:rPr lang="es-AR" b="1" dirty="0">
                <a:solidFill>
                  <a:schemeClr val="tx1"/>
                </a:solidFill>
              </a:rPr>
            </a:br>
            <a:r>
              <a:rPr lang="es-AR" b="1" dirty="0">
                <a:solidFill>
                  <a:schemeClr val="tx1"/>
                </a:solidFill>
                <a:hlinkClick r:id="rId2">
                  <a:extLst>
                    <a:ext uri="{A12FA001-AC4F-418D-AE19-62706E023703}">
                      <ahyp:hlinkClr xmlns:ahyp="http://schemas.microsoft.com/office/drawing/2018/hyperlinkcolor" val="tx"/>
                    </a:ext>
                  </a:extLst>
                </a:hlinkClick>
              </a:rPr>
              <a:t>https://meet.Google.com/vwk-oqhm-yng</a:t>
            </a:r>
            <a:br>
              <a:rPr lang="es-AR" dirty="0"/>
            </a:br>
            <a:br>
              <a:rPr lang="es-AR" dirty="0"/>
            </a:br>
            <a:r>
              <a:rPr lang="es-AR" dirty="0">
                <a:highlight>
                  <a:srgbClr val="FF0000"/>
                </a:highlight>
              </a:rPr>
              <a:t>Días Martes 3 y 10 de mayo de 10 a 12 </a:t>
            </a:r>
            <a:r>
              <a:rPr lang="es-AR" dirty="0" err="1">
                <a:highlight>
                  <a:srgbClr val="FF0000"/>
                </a:highlight>
              </a:rPr>
              <a:t>hs</a:t>
            </a:r>
            <a:endParaRPr lang="es-AR" dirty="0">
              <a:highlight>
                <a:srgbClr val="FF0000"/>
              </a:highlight>
            </a:endParaRPr>
          </a:p>
        </p:txBody>
      </p:sp>
    </p:spTree>
    <p:extLst>
      <p:ext uri="{BB962C8B-B14F-4D97-AF65-F5344CB8AC3E}">
        <p14:creationId xmlns:p14="http://schemas.microsoft.com/office/powerpoint/2010/main" val="85734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32DE04-238B-4288-BC4E-3D6C769F5487}"/>
              </a:ext>
            </a:extLst>
          </p:cNvPr>
          <p:cNvSpPr>
            <a:spLocks noGrp="1"/>
          </p:cNvSpPr>
          <p:nvPr>
            <p:ph type="title"/>
          </p:nvPr>
        </p:nvSpPr>
        <p:spPr/>
        <p:txBody>
          <a:bodyPr/>
          <a:lstStyle/>
          <a:p>
            <a:pPr algn="ctr"/>
            <a:r>
              <a:rPr lang="es-AR" dirty="0">
                <a:solidFill>
                  <a:schemeClr val="accent4">
                    <a:lumMod val="75000"/>
                  </a:schemeClr>
                </a:solidFill>
              </a:rPr>
              <a:t>Continuamos con el pensamiento y las propuestas de la Dra. Silvia Rodríguez</a:t>
            </a:r>
          </a:p>
        </p:txBody>
      </p:sp>
      <p:sp>
        <p:nvSpPr>
          <p:cNvPr id="3" name="Marcador de contenido 2">
            <a:extLst>
              <a:ext uri="{FF2B5EF4-FFF2-40B4-BE49-F238E27FC236}">
                <a16:creationId xmlns:a16="http://schemas.microsoft.com/office/drawing/2014/main" id="{F340A2A5-BE89-48BA-9466-3FFFB324C740}"/>
              </a:ext>
            </a:extLst>
          </p:cNvPr>
          <p:cNvSpPr>
            <a:spLocks noGrp="1"/>
          </p:cNvSpPr>
          <p:nvPr>
            <p:ph idx="1"/>
          </p:nvPr>
        </p:nvSpPr>
        <p:spPr/>
        <p:txBody>
          <a:bodyPr/>
          <a:lstStyle/>
          <a:p>
            <a:pPr marL="0" indent="0" algn="ctr">
              <a:buNone/>
            </a:pPr>
            <a:r>
              <a:rPr lang="es-AR" sz="3600" b="1" i="1" dirty="0"/>
              <a:t>MUCHAS GRACIAS¡¡¡</a:t>
            </a:r>
          </a:p>
          <a:p>
            <a:pPr algn="ctr"/>
            <a:endParaRPr lang="es-AR" sz="3200" b="1" dirty="0"/>
          </a:p>
          <a:p>
            <a:pPr algn="ctr"/>
            <a:endParaRPr lang="es-AR" sz="3200" b="1" dirty="0"/>
          </a:p>
          <a:p>
            <a:pPr algn="r"/>
            <a:r>
              <a:rPr lang="es-AR" b="1" dirty="0">
                <a:solidFill>
                  <a:schemeClr val="accent4">
                    <a:lumMod val="75000"/>
                  </a:schemeClr>
                </a:solidFill>
              </a:rPr>
              <a:t>EQUIPO TECNICO PEDAGOGICO</a:t>
            </a:r>
          </a:p>
          <a:p>
            <a:pPr algn="r"/>
            <a:r>
              <a:rPr lang="es-AR" b="1" dirty="0">
                <a:solidFill>
                  <a:schemeClr val="accent4">
                    <a:lumMod val="75000"/>
                  </a:schemeClr>
                </a:solidFill>
              </a:rPr>
              <a:t>PROGRAMA JARDINES Y ESCUELAS EN FERIAS</a:t>
            </a:r>
          </a:p>
          <a:p>
            <a:pPr algn="r"/>
            <a:r>
              <a:rPr lang="es-AR" b="1" dirty="0">
                <a:solidFill>
                  <a:schemeClr val="accent4">
                    <a:lumMod val="75000"/>
                  </a:schemeClr>
                </a:solidFill>
              </a:rPr>
              <a:t>DIRECCION GENERAL DE CIENCIA Y TECNOLOGIA</a:t>
            </a:r>
          </a:p>
        </p:txBody>
      </p:sp>
    </p:spTree>
    <p:extLst>
      <p:ext uri="{BB962C8B-B14F-4D97-AF65-F5344CB8AC3E}">
        <p14:creationId xmlns:p14="http://schemas.microsoft.com/office/powerpoint/2010/main" val="158890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504C7-3CB8-4F44-A228-2235DF69C176}"/>
              </a:ext>
            </a:extLst>
          </p:cNvPr>
          <p:cNvSpPr>
            <a:spLocks noGrp="1"/>
          </p:cNvSpPr>
          <p:nvPr>
            <p:ph type="title"/>
          </p:nvPr>
        </p:nvSpPr>
        <p:spPr>
          <a:xfrm>
            <a:off x="677335" y="609600"/>
            <a:ext cx="2128928" cy="5175624"/>
          </a:xfrm>
        </p:spPr>
        <p:txBody>
          <a:bodyPr anchor="ctr">
            <a:normAutofit/>
          </a:bodyPr>
          <a:lstStyle/>
          <a:p>
            <a:r>
              <a:rPr lang="es-AR" b="1" dirty="0">
                <a:solidFill>
                  <a:schemeClr val="tx1">
                    <a:lumMod val="85000"/>
                    <a:lumOff val="15000"/>
                  </a:schemeClr>
                </a:solidFill>
                <a:latin typeface="Helvetica" panose="020B0604020202020204" pitchFamily="34" charset="0"/>
              </a:rPr>
              <a:t>Los Trabajos en Ferias de ciencias</a:t>
            </a:r>
            <a:endParaRPr lang="es-AR" dirty="0">
              <a:solidFill>
                <a:schemeClr val="tx1">
                  <a:lumMod val="85000"/>
                  <a:lumOff val="15000"/>
                </a:schemeClr>
              </a:solidFill>
            </a:endParaRPr>
          </a:p>
        </p:txBody>
      </p:sp>
      <p:sp>
        <p:nvSpPr>
          <p:cNvPr id="3" name="Marcador de contenido 2">
            <a:extLst>
              <a:ext uri="{FF2B5EF4-FFF2-40B4-BE49-F238E27FC236}">
                <a16:creationId xmlns:a16="http://schemas.microsoft.com/office/drawing/2014/main" id="{D1B2B1B1-1208-4160-B62F-F00C05543658}"/>
              </a:ext>
            </a:extLst>
          </p:cNvPr>
          <p:cNvSpPr>
            <a:spLocks noGrp="1"/>
          </p:cNvSpPr>
          <p:nvPr>
            <p:ph idx="1"/>
          </p:nvPr>
        </p:nvSpPr>
        <p:spPr>
          <a:xfrm>
            <a:off x="2806264" y="609600"/>
            <a:ext cx="8821118" cy="6043447"/>
          </a:xfrm>
        </p:spPr>
        <p:txBody>
          <a:bodyPr anchor="ctr">
            <a:normAutofit fontScale="92500" lnSpcReduction="10000"/>
          </a:bodyPr>
          <a:lstStyle/>
          <a:p>
            <a:pPr algn="just">
              <a:buFont typeface="Arial" panose="020B0604020202020204" pitchFamily="34" charset="0"/>
              <a:buChar char="•"/>
            </a:pPr>
            <a:r>
              <a:rPr lang="es-ES" sz="1800" b="1" dirty="0">
                <a:effectLst/>
                <a:latin typeface="Arial Black" panose="020B0A04020102020204" pitchFamily="34" charset="0"/>
                <a:ea typeface="Verdana" panose="020B0604030504040204" pitchFamily="34" charset="0"/>
                <a:cs typeface="Verdana" panose="020B0604030504040204" pitchFamily="34" charset="0"/>
              </a:rPr>
              <a:t> Se espera que el docente y su clase identifiquen un tema que envuelva sus intereses e interrogantes por igual y en el cual se propongan las múltiples miradas que permite esa clase. </a:t>
            </a:r>
          </a:p>
          <a:p>
            <a:pPr algn="just">
              <a:buFont typeface="Arial" panose="020B0604020202020204" pitchFamily="34" charset="0"/>
              <a:buChar char="•"/>
            </a:pPr>
            <a:r>
              <a:rPr lang="es-ES" sz="1800" b="1"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 </a:t>
            </a:r>
            <a:r>
              <a:rPr lang="es-ES" b="1" dirty="0">
                <a:solidFill>
                  <a:srgbClr val="000000"/>
                </a:solidFill>
                <a:latin typeface="Arial Black" panose="020B0A04020102020204" pitchFamily="34" charset="0"/>
                <a:ea typeface="Verdana" panose="020B0604030504040204" pitchFamily="34" charset="0"/>
                <a:cs typeface="Verdana" panose="020B0604030504040204" pitchFamily="34" charset="0"/>
              </a:rPr>
              <a:t>N</a:t>
            </a:r>
            <a:r>
              <a:rPr lang="es-ES" sz="1800" b="1"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o son actividades </a:t>
            </a:r>
            <a:r>
              <a:rPr lang="es-ES" sz="1800" b="1" i="1"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extracurriculares</a:t>
            </a:r>
            <a:r>
              <a:rPr lang="es-ES" sz="1800" b="1"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 por el contrario se enfocan en un área curricular determinada y sobre ella se apoyan múltiples saberes de otras áreas que enriquecen la </a:t>
            </a:r>
            <a:r>
              <a:rPr lang="es-ES" sz="1800" b="1" i="1"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trayectoria de aprendizaje </a:t>
            </a:r>
            <a:r>
              <a:rPr lang="es-ES" sz="1800" b="1"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de los estudiantes.</a:t>
            </a:r>
            <a:endParaRPr lang="es-AR" b="1" dirty="0">
              <a:solidFill>
                <a:srgbClr val="FFFFFF"/>
              </a:solidFill>
              <a:effectLst/>
              <a:latin typeface="Arial Black" panose="020B0A04020102020204" pitchFamily="34" charset="0"/>
              <a:ea typeface="Times New Roman" panose="02020603050405020304" pitchFamily="18" charset="0"/>
            </a:endParaRPr>
          </a:p>
          <a:p>
            <a:pPr algn="just">
              <a:buFont typeface="Arial" panose="020B0604020202020204" pitchFamily="34" charset="0"/>
              <a:buChar char="•"/>
            </a:pPr>
            <a:endParaRPr lang="es-AR" dirty="0">
              <a:solidFill>
                <a:srgbClr val="FFFFFF"/>
              </a:solidFill>
              <a:effectLst/>
              <a:latin typeface="Arial Black" panose="020B0A04020102020204" pitchFamily="34" charset="0"/>
              <a:ea typeface="Times New Roman" panose="02020603050405020304" pitchFamily="18" charset="0"/>
              <a:cs typeface="Arial" panose="020B0604020202020204" pitchFamily="34" charset="0"/>
            </a:endParaRPr>
          </a:p>
          <a:p>
            <a:pPr algn="just">
              <a:buFont typeface="Arial" panose="020B0604020202020204" pitchFamily="34" charset="0"/>
              <a:buChar char="•"/>
            </a:pPr>
            <a:r>
              <a:rPr lang="es-AR" sz="2400" b="1" dirty="0">
                <a:solidFill>
                  <a:srgbClr val="FFFFFF"/>
                </a:solidFill>
                <a:effectLst/>
                <a:latin typeface="Arial Black" panose="020B0A04020102020204" pitchFamily="34" charset="0"/>
                <a:ea typeface="Times New Roman" panose="02020603050405020304" pitchFamily="18" charset="0"/>
                <a:cs typeface="Arial" panose="020B0604020202020204" pitchFamily="34" charset="0"/>
              </a:rPr>
              <a:t>I</a:t>
            </a:r>
            <a:r>
              <a:rPr lang="es-ES" sz="18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La</a:t>
            </a:r>
            <a:r>
              <a:rPr lang="es-ES" sz="1800" spc="2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 </a:t>
            </a:r>
            <a:r>
              <a:rPr lang="es-ES" sz="18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destreza</a:t>
            </a:r>
            <a:r>
              <a:rPr lang="es-ES" sz="1800" spc="2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 </a:t>
            </a:r>
            <a:r>
              <a:rPr lang="es-ES" sz="18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de</a:t>
            </a:r>
            <a:r>
              <a:rPr lang="es-ES" sz="1800" spc="2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 </a:t>
            </a:r>
            <a:r>
              <a:rPr lang="es-ES" sz="18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un</a:t>
            </a:r>
            <a:r>
              <a:rPr lang="es-ES" sz="1800" spc="2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 </a:t>
            </a:r>
            <a:r>
              <a:rPr lang="es-ES" sz="18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docente</a:t>
            </a:r>
            <a:r>
              <a:rPr lang="es-ES" sz="1800" spc="2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 </a:t>
            </a:r>
            <a:r>
              <a:rPr lang="es-ES" sz="18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de</a:t>
            </a:r>
            <a:r>
              <a:rPr lang="es-ES" sz="1800" spc="2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 </a:t>
            </a:r>
            <a:r>
              <a:rPr lang="es-ES" sz="18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cualquier </a:t>
            </a:r>
            <a:r>
              <a:rPr lang="es-ES" sz="1800" b="1"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Nivel</a:t>
            </a:r>
            <a:r>
              <a:rPr lang="es-ES" sz="1800" b="1" spc="2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 </a:t>
            </a:r>
            <a:r>
              <a:rPr lang="es-ES" sz="1800" b="1"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Educativo </a:t>
            </a:r>
            <a:r>
              <a:rPr lang="es-ES" sz="18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para</a:t>
            </a:r>
            <a:r>
              <a:rPr lang="es-ES" sz="1800" spc="2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 </a:t>
            </a:r>
            <a:r>
              <a:rPr lang="es-ES" sz="180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elaborar con sus estudiantes un trabajo de feria de ciencias se vincula con sus propias estrategias didácticas, con su creatividad y la de su clase, y con los objetivos pedagógicos de la institución donde se gesta ese </a:t>
            </a:r>
            <a:r>
              <a:rPr lang="es-ES" sz="1800" spc="-10" dirty="0">
                <a:solidFill>
                  <a:srgbClr val="000000"/>
                </a:solidFill>
                <a:effectLst/>
                <a:latin typeface="Arial Black" panose="020B0A04020102020204" pitchFamily="34" charset="0"/>
                <a:ea typeface="Verdana" panose="020B0604030504040204" pitchFamily="34" charset="0"/>
                <a:cs typeface="Verdana" panose="020B0604030504040204" pitchFamily="34" charset="0"/>
              </a:rPr>
              <a:t>trabajo.</a:t>
            </a:r>
            <a:r>
              <a:rPr lang="es-AR" sz="2400" b="1" dirty="0">
                <a:solidFill>
                  <a:srgbClr val="FFFFFF"/>
                </a:solidFill>
                <a:effectLst/>
                <a:latin typeface="Arial Black" panose="020B0A04020102020204" pitchFamily="34" charset="0"/>
                <a:ea typeface="Times New Roman" panose="02020603050405020304" pitchFamily="18" charset="0"/>
                <a:cs typeface="Arial" panose="020B0604020202020204" pitchFamily="34" charset="0"/>
              </a:rPr>
              <a:t> Proyecto</a:t>
            </a:r>
          </a:p>
          <a:p>
            <a:pPr algn="just">
              <a:buFont typeface="Arial" panose="020B0604020202020204" pitchFamily="34" charset="0"/>
              <a:buChar char="•"/>
            </a:pPr>
            <a:r>
              <a:rPr lang="es-ES" dirty="0">
                <a:latin typeface="Arial Black" panose="020B0A04020102020204" pitchFamily="34" charset="0"/>
                <a:ea typeface="Verdana" panose="020B0604030504040204" pitchFamily="34" charset="0"/>
                <a:cs typeface="Verdana" panose="020B0604030504040204" pitchFamily="34" charset="0"/>
              </a:rPr>
              <a:t>L</a:t>
            </a:r>
            <a:r>
              <a:rPr lang="es-ES" sz="1800" dirty="0">
                <a:effectLst/>
                <a:latin typeface="Arial Black" panose="020B0A04020102020204" pitchFamily="34" charset="0"/>
                <a:ea typeface="Verdana" panose="020B0604030504040204" pitchFamily="34" charset="0"/>
                <a:cs typeface="Verdana" panose="020B0604030504040204" pitchFamily="34" charset="0"/>
              </a:rPr>
              <a:t>os docentes construyen auténticas prácticas didácticas organizadoras de la enseñanza; estas resultan una alternativa superadora a los modelos activistas o la simple</a:t>
            </a:r>
            <a:r>
              <a:rPr lang="es-ES" sz="1800" spc="-10" dirty="0">
                <a:effectLst/>
                <a:latin typeface="Arial Black" panose="020B0A04020102020204" pitchFamily="34" charset="0"/>
                <a:ea typeface="Verdana" panose="020B0604030504040204" pitchFamily="34" charset="0"/>
                <a:cs typeface="Verdana" panose="020B0604030504040204" pitchFamily="34" charset="0"/>
              </a:rPr>
              <a:t> </a:t>
            </a:r>
            <a:r>
              <a:rPr lang="es-ES" sz="1800" dirty="0">
                <a:effectLst/>
                <a:latin typeface="Arial Black" panose="020B0A04020102020204" pitchFamily="34" charset="0"/>
                <a:ea typeface="Verdana" panose="020B0604030504040204" pitchFamily="34" charset="0"/>
                <a:cs typeface="Verdana" panose="020B0604030504040204" pitchFamily="34" charset="0"/>
              </a:rPr>
              <a:t>transmisión de saberes</a:t>
            </a:r>
          </a:p>
          <a:p>
            <a:pPr algn="just">
              <a:buFont typeface="Arial" panose="020B0604020202020204" pitchFamily="34" charset="0"/>
              <a:buChar char="•"/>
            </a:pPr>
            <a:r>
              <a:rPr lang="es-ES" dirty="0">
                <a:latin typeface="Arial Black" panose="020B0A04020102020204" pitchFamily="34" charset="0"/>
                <a:ea typeface="Verdana" panose="020B0604030504040204" pitchFamily="34" charset="0"/>
                <a:cs typeface="Verdana" panose="020B0604030504040204" pitchFamily="34" charset="0"/>
              </a:rPr>
              <a:t>B</a:t>
            </a:r>
            <a:r>
              <a:rPr lang="es-ES" sz="1800" dirty="0">
                <a:effectLst/>
                <a:latin typeface="Arial Black" panose="020B0A04020102020204" pitchFamily="34" charset="0"/>
                <a:ea typeface="Verdana" panose="020B0604030504040204" pitchFamily="34" charset="0"/>
                <a:cs typeface="Verdana" panose="020B0604030504040204" pitchFamily="34" charset="0"/>
              </a:rPr>
              <a:t>rinda la oportunidad de un trabajo colaborativo, profundo y que generalmente produce aprendizajes de alta significatividad tanto para los estudiantes como para la institución.</a:t>
            </a:r>
            <a:endParaRPr lang="es-AR" sz="2400" b="1" dirty="0">
              <a:solidFill>
                <a:srgbClr val="FFFFFF"/>
              </a:solidFill>
              <a:effectLst/>
              <a:latin typeface="Arial Black" panose="020B0A04020102020204" pitchFamily="34" charset="0"/>
              <a:ea typeface="Times New Roman" panose="02020603050405020304" pitchFamily="18" charset="0"/>
              <a:cs typeface="Arial" panose="020B0604020202020204" pitchFamily="34" charset="0"/>
            </a:endParaRPr>
          </a:p>
          <a:p>
            <a:pPr marL="0" indent="0">
              <a:buNone/>
            </a:pPr>
            <a:endParaRPr lang="es-AR" sz="2400" b="1" dirty="0">
              <a:solidFill>
                <a:srgbClr val="FFFFFF"/>
              </a:solidFill>
              <a:latin typeface="Arial" panose="020B0604020202020204" pitchFamily="34" charset="0"/>
              <a:ea typeface="Times New Roman" panose="02020603050405020304" pitchFamily="18" charset="0"/>
              <a:cs typeface="Arial" panose="020B0604020202020204" pitchFamily="34" charset="0"/>
            </a:endParaRPr>
          </a:p>
          <a:p>
            <a:endParaRPr lang="es-AR"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5514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5FFC06-FEE7-4E58-91EE-CC4BCB0E1355}"/>
              </a:ext>
            </a:extLst>
          </p:cNvPr>
          <p:cNvSpPr>
            <a:spLocks noGrp="1"/>
          </p:cNvSpPr>
          <p:nvPr>
            <p:ph type="title"/>
          </p:nvPr>
        </p:nvSpPr>
        <p:spPr>
          <a:xfrm>
            <a:off x="677334" y="609600"/>
            <a:ext cx="8596668" cy="604345"/>
          </a:xfrm>
        </p:spPr>
        <p:txBody>
          <a:bodyPr>
            <a:normAutofit fontScale="90000"/>
          </a:bodyPr>
          <a:lstStyle/>
          <a:p>
            <a:r>
              <a:rPr lang="es-AR" dirty="0"/>
              <a:t>LOS TRABAJOS EN FERIA DE CIENCIAS</a:t>
            </a:r>
          </a:p>
        </p:txBody>
      </p:sp>
      <p:sp>
        <p:nvSpPr>
          <p:cNvPr id="3" name="Marcador de contenido 2">
            <a:extLst>
              <a:ext uri="{FF2B5EF4-FFF2-40B4-BE49-F238E27FC236}">
                <a16:creationId xmlns:a16="http://schemas.microsoft.com/office/drawing/2014/main" id="{C5A4D350-CB11-4E44-99E4-D2A04AB4ED18}"/>
              </a:ext>
            </a:extLst>
          </p:cNvPr>
          <p:cNvSpPr>
            <a:spLocks noGrp="1"/>
          </p:cNvSpPr>
          <p:nvPr>
            <p:ph idx="1"/>
          </p:nvPr>
        </p:nvSpPr>
        <p:spPr>
          <a:xfrm>
            <a:off x="551793" y="1418897"/>
            <a:ext cx="9979573" cy="4622466"/>
          </a:xfrm>
        </p:spPr>
        <p:txBody>
          <a:bodyPr>
            <a:normAutofit/>
          </a:bodyPr>
          <a:lstStyle/>
          <a:p>
            <a:pPr algn="just"/>
            <a:r>
              <a:rPr lang="es-ES" sz="1800" dirty="0">
                <a:effectLst/>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U</a:t>
            </a:r>
            <a:r>
              <a:rPr lang="es-ES" sz="1800" dirty="0">
                <a:effectLst/>
                <a:latin typeface="Verdana" panose="020B0604030504040204" pitchFamily="34" charset="0"/>
                <a:ea typeface="Verdana" panose="020B0604030504040204" pitchFamily="34" charset="0"/>
                <a:cs typeface="Verdana" panose="020B0604030504040204" pitchFamily="34" charset="0"/>
              </a:rPr>
              <a:t>n trabajo de feria no implica necesariamente una</a:t>
            </a:r>
            <a:r>
              <a:rPr lang="es-ES" sz="1800" spc="24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serie</a:t>
            </a:r>
            <a:r>
              <a:rPr lang="es-ES" sz="1800" spc="24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a:t>
            </a:r>
            <a:r>
              <a:rPr lang="es-ES" sz="1800" spc="24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“experimentos</a:t>
            </a:r>
            <a:r>
              <a:rPr lang="es-ES" sz="1800" spc="24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que</a:t>
            </a:r>
            <a:r>
              <a:rPr lang="es-ES" sz="1800" spc="23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buscan</a:t>
            </a:r>
            <a:r>
              <a:rPr lang="es-ES" sz="1800" spc="25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confirmar</a:t>
            </a:r>
            <a:r>
              <a:rPr lang="es-ES" sz="1800" spc="24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una</a:t>
            </a:r>
            <a:r>
              <a:rPr lang="es-ES" sz="1800" spc="25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hipótesis</a:t>
            </a:r>
          </a:p>
          <a:p>
            <a:pPr marL="0" indent="0" algn="just">
              <a:buNone/>
            </a:pPr>
            <a:endParaRPr lang="es-ES" sz="1800" dirty="0">
              <a:effectLst/>
              <a:latin typeface="Verdana" panose="020B0604030504040204" pitchFamily="34" charset="0"/>
              <a:ea typeface="Verdana" panose="020B0604030504040204" pitchFamily="34" charset="0"/>
              <a:cs typeface="Verdana" panose="020B0604030504040204" pitchFamily="34" charset="0"/>
            </a:endParaRPr>
          </a:p>
          <a:p>
            <a:pPr algn="just"/>
            <a:r>
              <a:rPr lang="es-ES" dirty="0">
                <a:latin typeface="Verdana" panose="020B0604030504040204" pitchFamily="34" charset="0"/>
                <a:ea typeface="Verdana" panose="020B0604030504040204" pitchFamily="34" charset="0"/>
                <a:cs typeface="Verdana" panose="020B0604030504040204" pitchFamily="34" charset="0"/>
              </a:rPr>
              <a:t>E</a:t>
            </a:r>
            <a:r>
              <a:rPr lang="es-ES" sz="1800" dirty="0">
                <a:effectLst/>
                <a:latin typeface="Verdana" panose="020B0604030504040204" pitchFamily="34" charset="0"/>
                <a:ea typeface="Verdana" panose="020B0604030504040204" pitchFamily="34" charset="0"/>
                <a:cs typeface="Verdana" panose="020B0604030504040204" pitchFamily="34" charset="0"/>
              </a:rPr>
              <a:t>l llamado “método científico” debe pensarse como una estrategia metodológica (didáctica) que sólo será pertinente en algunos trabajos de ferias que necesariamente deban utilizarlo para alcanzar sus objetivos pedagógicos.</a:t>
            </a:r>
          </a:p>
          <a:p>
            <a:pPr marL="0" indent="0" algn="just">
              <a:buNone/>
            </a:pPr>
            <a:endParaRPr lang="es-ES" sz="1800" dirty="0">
              <a:effectLst/>
              <a:latin typeface="Verdana" panose="020B0604030504040204" pitchFamily="34" charset="0"/>
              <a:ea typeface="Verdana" panose="020B0604030504040204" pitchFamily="34" charset="0"/>
              <a:cs typeface="Verdana" panose="020B0604030504040204" pitchFamily="34" charset="0"/>
            </a:endParaRPr>
          </a:p>
          <a:p>
            <a:pPr algn="just"/>
            <a:r>
              <a:rPr lang="es-ES" sz="1800" dirty="0">
                <a:effectLst/>
                <a:latin typeface="Verdana" panose="020B0604030504040204" pitchFamily="34" charset="0"/>
                <a:ea typeface="Verdana" panose="020B0604030504040204" pitchFamily="34" charset="0"/>
                <a:cs typeface="Verdana" panose="020B0604030504040204" pitchFamily="34" charset="0"/>
              </a:rPr>
              <a:t>Todos los proyectos para las ferias de ciencias nacen y se desarrollan desde el aula (¡no son actividades “</a:t>
            </a:r>
            <a:r>
              <a:rPr lang="es-ES" sz="1800" dirty="0" err="1">
                <a:effectLst/>
                <a:latin typeface="Verdana" panose="020B0604030504040204" pitchFamily="34" charset="0"/>
                <a:ea typeface="Verdana" panose="020B0604030504040204" pitchFamily="34" charset="0"/>
                <a:cs typeface="Verdana" panose="020B0604030504040204" pitchFamily="34" charset="0"/>
              </a:rPr>
              <a:t>extra-clases</a:t>
            </a:r>
            <a:r>
              <a:rPr lang="es-ES" sz="1800" dirty="0">
                <a:effectLst/>
                <a:latin typeface="Verdana" panose="020B0604030504040204" pitchFamily="34" charset="0"/>
                <a:ea typeface="Verdana" panose="020B0604030504040204" pitchFamily="34" charset="0"/>
                <a:cs typeface="Verdana" panose="020B0604030504040204" pitchFamily="34" charset="0"/>
              </a:rPr>
              <a:t>”!) y conllevan un lapso determinado, quizás más flexible que el de una unidad didáctica ordinaria ya que involucra algunos aspectos específicos, como  diseñar una comunicación adecuada (oral, escrita y visual) a diferentes personas que pueden o no formar parte de la comunidad educativa de la institución donde se gesta ese proyecto.</a:t>
            </a:r>
          </a:p>
          <a:p>
            <a:pPr algn="just"/>
            <a:endParaRPr lang="es-AR" sz="1800" dirty="0">
              <a:effectLst/>
              <a:latin typeface="Verdana" panose="020B0604030504040204" pitchFamily="34" charset="0"/>
              <a:ea typeface="Verdana" panose="020B0604030504040204" pitchFamily="34" charset="0"/>
              <a:cs typeface="Verdana" panose="020B0604030504040204" pitchFamily="34" charset="0"/>
            </a:endParaRPr>
          </a:p>
          <a:p>
            <a:endParaRPr lang="es-AR" dirty="0"/>
          </a:p>
        </p:txBody>
      </p:sp>
    </p:spTree>
    <p:extLst>
      <p:ext uri="{BB962C8B-B14F-4D97-AF65-F5344CB8AC3E}">
        <p14:creationId xmlns:p14="http://schemas.microsoft.com/office/powerpoint/2010/main" val="94480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5B014-82B1-410F-9D80-1D3B3E513A54}"/>
              </a:ext>
            </a:extLst>
          </p:cNvPr>
          <p:cNvSpPr>
            <a:spLocks noGrp="1"/>
          </p:cNvSpPr>
          <p:nvPr>
            <p:ph type="title"/>
          </p:nvPr>
        </p:nvSpPr>
        <p:spPr>
          <a:xfrm>
            <a:off x="5394959" y="609600"/>
            <a:ext cx="6020753" cy="541283"/>
          </a:xfrm>
        </p:spPr>
        <p:txBody>
          <a:bodyPr>
            <a:noAutofit/>
          </a:bodyPr>
          <a:lstStyle/>
          <a:p>
            <a:pPr>
              <a:lnSpc>
                <a:spcPct val="90000"/>
              </a:lnSpc>
            </a:pPr>
            <a:r>
              <a:rPr lang="es-AR" sz="2400" dirty="0">
                <a:highlight>
                  <a:srgbClr val="FF0000"/>
                </a:highlight>
              </a:rPr>
              <a:t>Los trabajos en feria de ciencias requiere de una planificación</a:t>
            </a:r>
          </a:p>
        </p:txBody>
      </p:sp>
      <p:sp>
        <p:nvSpPr>
          <p:cNvPr id="3" name="Marcador de contenido 2">
            <a:extLst>
              <a:ext uri="{FF2B5EF4-FFF2-40B4-BE49-F238E27FC236}">
                <a16:creationId xmlns:a16="http://schemas.microsoft.com/office/drawing/2014/main" id="{1F74D0EF-7E50-4C5C-88AE-722453FD17A1}"/>
              </a:ext>
            </a:extLst>
          </p:cNvPr>
          <p:cNvSpPr>
            <a:spLocks noGrp="1"/>
          </p:cNvSpPr>
          <p:nvPr>
            <p:ph idx="1"/>
          </p:nvPr>
        </p:nvSpPr>
        <p:spPr>
          <a:xfrm>
            <a:off x="5209562" y="1387367"/>
            <a:ext cx="5842065" cy="4653996"/>
          </a:xfrm>
        </p:spPr>
        <p:txBody>
          <a:bodyPr>
            <a:normAutofit/>
          </a:bodyPr>
          <a:lstStyle/>
          <a:p>
            <a:pPr>
              <a:buFont typeface="Wingdings" panose="05000000000000000000" pitchFamily="2" charset="2"/>
              <a:buChar char="§"/>
            </a:pPr>
            <a:r>
              <a:rPr lang="es-ES" sz="1800" b="1" dirty="0">
                <a:effectLst/>
                <a:latin typeface="Verdana" panose="020B0604030504040204" pitchFamily="34" charset="0"/>
                <a:ea typeface="Verdana" panose="020B0604030504040204" pitchFamily="34" charset="0"/>
                <a:cs typeface="Verdana" panose="020B0604030504040204" pitchFamily="34" charset="0"/>
              </a:rPr>
              <a:t>Iniciar el año lectivo con un proyecto específico con el fin de que ponga en juego los contenidos curriculares </a:t>
            </a:r>
          </a:p>
          <a:p>
            <a:pPr marL="0" indent="0">
              <a:buNone/>
            </a:pPr>
            <a:endParaRPr lang="es-ES" sz="1800" b="1" dirty="0">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s-ES" sz="1800" b="1" dirty="0">
                <a:effectLst/>
                <a:latin typeface="Verdana" panose="020B0604030504040204" pitchFamily="34" charset="0"/>
                <a:ea typeface="Verdana" panose="020B0604030504040204" pitchFamily="34" charset="0"/>
                <a:cs typeface="Verdana" panose="020B0604030504040204" pitchFamily="34" charset="0"/>
              </a:rPr>
              <a:t>Elaborar un proyecto a partir de una cuestión emergente entre los alumnos </a:t>
            </a:r>
          </a:p>
          <a:p>
            <a:pPr marL="0" indent="0">
              <a:buNone/>
            </a:pPr>
            <a:endParaRPr lang="es-AR" b="1" dirty="0">
              <a:highlight>
                <a:srgbClr val="FF0000"/>
              </a:highlight>
              <a:latin typeface="Century Gothic" panose="020B0502020202020204" pitchFamily="34" charset="0"/>
            </a:endParaRPr>
          </a:p>
          <a:p>
            <a:pPr>
              <a:buFont typeface="Wingdings" panose="05000000000000000000" pitchFamily="2" charset="2"/>
              <a:buChar char="§"/>
            </a:pPr>
            <a:r>
              <a:rPr lang="es-ES" dirty="0">
                <a:latin typeface="Verdana" panose="020B0604030504040204" pitchFamily="34" charset="0"/>
                <a:ea typeface="Verdana" panose="020B0604030504040204" pitchFamily="34" charset="0"/>
                <a:cs typeface="Verdana" panose="020B0604030504040204" pitchFamily="34" charset="0"/>
              </a:rPr>
              <a:t>E</a:t>
            </a:r>
            <a:r>
              <a:rPr lang="es-ES" sz="1800" dirty="0">
                <a:effectLst/>
                <a:latin typeface="Verdana" panose="020B0604030504040204" pitchFamily="34" charset="0"/>
                <a:ea typeface="Verdana" panose="020B0604030504040204" pitchFamily="34" charset="0"/>
                <a:cs typeface="Verdana" panose="020B0604030504040204" pitchFamily="34" charset="0"/>
              </a:rPr>
              <a:t>l grupo autor deberá darle</a:t>
            </a:r>
            <a:r>
              <a:rPr lang="es-ES" sz="1800" spc="20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un lugar importante a la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i="1" dirty="0">
                <a:effectLst/>
                <a:latin typeface="Verdana" panose="020B0604030504040204" pitchFamily="34" charset="0"/>
                <a:ea typeface="Verdana" panose="020B0604030504040204" pitchFamily="34" charset="0"/>
                <a:cs typeface="Verdana" panose="020B0604030504040204" pitchFamily="34" charset="0"/>
              </a:rPr>
              <a:t>comunicación</a:t>
            </a:r>
            <a:r>
              <a:rPr lang="es-ES" sz="1800" i="1"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 su producción, por eso es también delicado cómo se escoge a quienes representarán a la clase durante la feria de ciencias</a:t>
            </a:r>
            <a:r>
              <a:rPr lang="es-ES" sz="1800" spc="40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a:t>
            </a:r>
            <a:r>
              <a:rPr lang="es-ES" sz="1800" b="1" dirty="0">
                <a:effectLst/>
                <a:latin typeface="Verdana" panose="020B0604030504040204" pitchFamily="34" charset="0"/>
                <a:ea typeface="Verdana" panose="020B0604030504040204" pitchFamily="34" charset="0"/>
                <a:cs typeface="Verdana" panose="020B0604030504040204" pitchFamily="34" charset="0"/>
              </a:rPr>
              <a:t>equipo expositor</a:t>
            </a:r>
            <a:r>
              <a:rPr lang="es-ES" sz="1800" dirty="0">
                <a:effectLst/>
                <a:latin typeface="Verdana" panose="020B0604030504040204" pitchFamily="34" charset="0"/>
                <a:ea typeface="Verdana" panose="020B0604030504040204" pitchFamily="34" charset="0"/>
                <a:cs typeface="Verdana" panose="020B0604030504040204" pitchFamily="34" charset="0"/>
              </a:rPr>
              <a:t>).</a:t>
            </a:r>
            <a:endParaRPr lang="es-AR" b="1" dirty="0">
              <a:latin typeface="Century Gothic" panose="020B0502020202020204" pitchFamily="34" charset="0"/>
            </a:endParaRPr>
          </a:p>
        </p:txBody>
      </p:sp>
      <p:pic>
        <p:nvPicPr>
          <p:cNvPr id="5" name="Picture 4" descr="Bolígrafo situado en la parte superior de una línea de firma">
            <a:extLst>
              <a:ext uri="{FF2B5EF4-FFF2-40B4-BE49-F238E27FC236}">
                <a16:creationId xmlns:a16="http://schemas.microsoft.com/office/drawing/2014/main" id="{95D8DA6A-5D29-06A1-F2C3-F99311ABECCD}"/>
              </a:ext>
            </a:extLst>
          </p:cNvPr>
          <p:cNvPicPr>
            <a:picLocks noChangeAspect="1"/>
          </p:cNvPicPr>
          <p:nvPr/>
        </p:nvPicPr>
        <p:blipFill rotWithShape="1">
          <a:blip r:embed="rId2"/>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71583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90D78AC-FE2D-48D7-83BD-B286DBEED875}"/>
              </a:ext>
            </a:extLst>
          </p:cNvPr>
          <p:cNvSpPr>
            <a:spLocks noGrp="1"/>
          </p:cNvSpPr>
          <p:nvPr>
            <p:ph type="title"/>
          </p:nvPr>
        </p:nvSpPr>
        <p:spPr>
          <a:xfrm>
            <a:off x="643467" y="816638"/>
            <a:ext cx="3367359" cy="5224724"/>
          </a:xfrm>
        </p:spPr>
        <p:txBody>
          <a:bodyPr anchor="ctr">
            <a:normAutofit/>
          </a:bodyPr>
          <a:lstStyle/>
          <a:p>
            <a:r>
              <a:rPr lang="es-AR" b="1"/>
              <a:t>Ferias de Ciencias, un sentido amplio de denominación</a:t>
            </a:r>
          </a:p>
        </p:txBody>
      </p:sp>
      <p:sp>
        <p:nvSpPr>
          <p:cNvPr id="3" name="Marcador de contenido 2">
            <a:extLst>
              <a:ext uri="{FF2B5EF4-FFF2-40B4-BE49-F238E27FC236}">
                <a16:creationId xmlns:a16="http://schemas.microsoft.com/office/drawing/2014/main" id="{14730068-89E9-4BB6-A48A-9A3BBA70BF30}"/>
              </a:ext>
            </a:extLst>
          </p:cNvPr>
          <p:cNvSpPr>
            <a:spLocks noGrp="1"/>
          </p:cNvSpPr>
          <p:nvPr>
            <p:ph idx="1"/>
          </p:nvPr>
        </p:nvSpPr>
        <p:spPr>
          <a:xfrm>
            <a:off x="4654294" y="816638"/>
            <a:ext cx="5213035" cy="5224724"/>
          </a:xfrm>
        </p:spPr>
        <p:txBody>
          <a:bodyPr anchor="ctr">
            <a:normAutofit lnSpcReduction="10000"/>
          </a:bodyPr>
          <a:lstStyle/>
          <a:p>
            <a:pPr marL="0" indent="0">
              <a:buNone/>
            </a:pPr>
            <a:r>
              <a:rPr lang="es-AR" sz="2400" b="1" dirty="0">
                <a:effectLst/>
                <a:latin typeface="Helvetica" panose="020B0604020202020204" pitchFamily="34" charset="0"/>
                <a:ea typeface="Times New Roman" panose="02020603050405020304" pitchFamily="18" charset="0"/>
              </a:rPr>
              <a:t>La Feria Provincial de Ciencia y Tecnología</a:t>
            </a:r>
            <a:br>
              <a:rPr lang="es-AR" sz="2400" dirty="0">
                <a:effectLst/>
                <a:latin typeface="Helvetica" panose="020B0604020202020204" pitchFamily="34" charset="0"/>
                <a:ea typeface="Times New Roman" panose="02020603050405020304" pitchFamily="18" charset="0"/>
              </a:rPr>
            </a:br>
            <a:r>
              <a:rPr lang="es-AR" sz="2400" dirty="0">
                <a:effectLst/>
                <a:latin typeface="Helvetica" panose="020B0604020202020204" pitchFamily="34" charset="0"/>
                <a:ea typeface="Times New Roman" panose="02020603050405020304" pitchFamily="18" charset="0"/>
              </a:rPr>
              <a:t>Es una exposición pública de proyectos y/o trabajos de investigación científica escolar realizados por niñas, niños, jóvenes y adultos, asesorados por docentes, de manera dinámica, activa y colaborativa. En ella se muestran las producciones elaboradas en el contexto áulico e institucional y se ofrecen al intercambio con pares, docentes y evaluadores</a:t>
            </a:r>
            <a:r>
              <a:rPr lang="es-AR" dirty="0">
                <a:effectLst/>
                <a:latin typeface="Helvetica" panose="020B0604020202020204" pitchFamily="34" charset="0"/>
                <a:ea typeface="Times New Roman" panose="02020603050405020304" pitchFamily="18" charset="0"/>
              </a:rPr>
              <a:t>.</a:t>
            </a:r>
          </a:p>
          <a:p>
            <a:pPr marL="0" indent="0">
              <a:buNone/>
            </a:pPr>
            <a:r>
              <a:rPr lang="es-AR" dirty="0">
                <a:effectLst/>
                <a:latin typeface="Helvetica" panose="020B0604020202020204" pitchFamily="34" charset="0"/>
                <a:ea typeface="Times New Roman" panose="02020603050405020304" pitchFamily="18" charset="0"/>
              </a:rPr>
              <a:t> </a:t>
            </a:r>
            <a:endParaRPr lang="es-AR" dirty="0"/>
          </a:p>
        </p:txBody>
      </p:sp>
    </p:spTree>
    <p:extLst>
      <p:ext uri="{BB962C8B-B14F-4D97-AF65-F5344CB8AC3E}">
        <p14:creationId xmlns:p14="http://schemas.microsoft.com/office/powerpoint/2010/main" val="118963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9B546-CFC9-4C5F-9ACE-9DAF32C8B1AA}"/>
              </a:ext>
            </a:extLst>
          </p:cNvPr>
          <p:cNvSpPr>
            <a:spLocks noGrp="1"/>
          </p:cNvSpPr>
          <p:nvPr>
            <p:ph type="title"/>
          </p:nvPr>
        </p:nvSpPr>
        <p:spPr>
          <a:xfrm>
            <a:off x="677334" y="609600"/>
            <a:ext cx="8596668" cy="430924"/>
          </a:xfrm>
        </p:spPr>
        <p:txBody>
          <a:bodyPr>
            <a:normAutofit fontScale="90000"/>
          </a:bodyPr>
          <a:lstStyle/>
          <a:p>
            <a:r>
              <a:rPr lang="es-AR" dirty="0"/>
              <a:t>NIVEL SUPERIOR</a:t>
            </a:r>
          </a:p>
        </p:txBody>
      </p:sp>
      <p:sp>
        <p:nvSpPr>
          <p:cNvPr id="3" name="Marcador de contenido 2">
            <a:extLst>
              <a:ext uri="{FF2B5EF4-FFF2-40B4-BE49-F238E27FC236}">
                <a16:creationId xmlns:a16="http://schemas.microsoft.com/office/drawing/2014/main" id="{355E8213-C0C2-4B6E-981E-32BBF000CE51}"/>
              </a:ext>
            </a:extLst>
          </p:cNvPr>
          <p:cNvSpPr>
            <a:spLocks noGrp="1"/>
          </p:cNvSpPr>
          <p:nvPr>
            <p:ph idx="1"/>
          </p:nvPr>
        </p:nvSpPr>
        <p:spPr>
          <a:xfrm>
            <a:off x="677334" y="1182415"/>
            <a:ext cx="8596668" cy="4858948"/>
          </a:xfrm>
        </p:spPr>
        <p:txBody>
          <a:bodyPr>
            <a:normAutofit/>
          </a:bodyPr>
          <a:lstStyle/>
          <a:p>
            <a:pPr algn="just"/>
            <a:r>
              <a:rPr lang="es-AR" dirty="0"/>
              <a:t>Lo mas importante  en la Feria de ciencias es el trabajo pedagógico desarrollado en las aulas del IFD, Tecnicatura superior o universidad </a:t>
            </a:r>
            <a:r>
              <a:rPr lang="es-ES" sz="1800" dirty="0">
                <a:effectLst/>
                <a:latin typeface="Verdana" panose="020B0604030504040204" pitchFamily="34" charset="0"/>
                <a:ea typeface="Verdana" panose="020B0604030504040204" pitchFamily="34" charset="0"/>
                <a:cs typeface="Verdana" panose="020B0604030504040204" pitchFamily="34" charset="0"/>
              </a:rPr>
              <a:t>, para lograr que futuros docentes de todos los Niveles y Modalidades Educativas diseñen propuestas de enseñanza innovadoras que tengan como objetivo principal la mejora en los aprendizajes.</a:t>
            </a:r>
          </a:p>
          <a:p>
            <a:pPr marL="0" indent="0" algn="just">
              <a:buNone/>
            </a:pPr>
            <a:endParaRPr lang="es-AR" sz="1800" dirty="0">
              <a:effectLst/>
              <a:latin typeface="Verdana" panose="020B0604030504040204" pitchFamily="34" charset="0"/>
              <a:ea typeface="Verdana" panose="020B0604030504040204" pitchFamily="34" charset="0"/>
              <a:cs typeface="Verdana" panose="020B0604030504040204" pitchFamily="34" charset="0"/>
            </a:endParaRPr>
          </a:p>
          <a:p>
            <a:pPr algn="just"/>
            <a:r>
              <a:rPr lang="es-ES" sz="1800" dirty="0">
                <a:effectLst/>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S</a:t>
            </a:r>
            <a:r>
              <a:rPr lang="es-ES" sz="1800" dirty="0">
                <a:effectLst/>
                <a:latin typeface="Verdana" panose="020B0604030504040204" pitchFamily="34" charset="0"/>
                <a:ea typeface="Verdana" panose="020B0604030504040204" pitchFamily="34" charset="0"/>
                <a:cs typeface="Verdana" panose="020B0604030504040204" pitchFamily="34" charset="0"/>
              </a:rPr>
              <a:t>e distinguen por la presentación de propuestas de enseñanza.</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Estos</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deberían</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partir</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a:t>
            </a:r>
            <a:r>
              <a:rPr lang="es-ES" sz="1800" spc="-2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inquietudes,</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problemas</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o</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necesidades</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acordes</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al año al que pertenecen los estudiantes y reflejar lo realizado al respecto en las aulas, con el acompañamiento del docente a cargo (docente asesor).</a:t>
            </a:r>
          </a:p>
          <a:p>
            <a:pPr marL="0" indent="0" algn="just">
              <a:buNone/>
            </a:pPr>
            <a:r>
              <a:rPr lang="es-ES" sz="1800" dirty="0">
                <a:effectLst/>
                <a:latin typeface="Verdana" panose="020B0604030504040204" pitchFamily="34" charset="0"/>
                <a:ea typeface="Verdana" panose="020B0604030504040204" pitchFamily="34" charset="0"/>
                <a:cs typeface="Verdana" panose="020B0604030504040204" pitchFamily="34" charset="0"/>
              </a:rPr>
              <a:t> </a:t>
            </a:r>
          </a:p>
          <a:p>
            <a:pPr algn="just"/>
            <a:r>
              <a:rPr lang="es-ES" sz="1800" dirty="0">
                <a:effectLst/>
                <a:latin typeface="Verdana" panose="020B0604030504040204" pitchFamily="34" charset="0"/>
                <a:ea typeface="Verdana" panose="020B0604030504040204" pitchFamily="34" charset="0"/>
                <a:cs typeface="Verdana" panose="020B0604030504040204" pitchFamily="34" charset="0"/>
              </a:rPr>
              <a:t> Se espera que los trabajos sean originales y den cuenta de la indagación llevada a cabo por los futuros docentes en torno  a la enseñanza de diferentes disciplinas y/o campos curriculares.</a:t>
            </a:r>
            <a:endParaRPr lang="es-ES" dirty="0">
              <a:latin typeface="Verdana" panose="020B0604030504040204" pitchFamily="34" charset="0"/>
              <a:ea typeface="Verdana" panose="020B0604030504040204" pitchFamily="34" charset="0"/>
              <a:cs typeface="Verdana" panose="020B0604030504040204" pitchFamily="34" charset="0"/>
            </a:endParaRPr>
          </a:p>
          <a:p>
            <a:pPr algn="just"/>
            <a:endParaRPr lang="es-AR" dirty="0"/>
          </a:p>
        </p:txBody>
      </p:sp>
    </p:spTree>
    <p:extLst>
      <p:ext uri="{BB962C8B-B14F-4D97-AF65-F5344CB8AC3E}">
        <p14:creationId xmlns:p14="http://schemas.microsoft.com/office/powerpoint/2010/main" val="133348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60EF8-EA5C-4FEF-808E-6B0590C36153}"/>
              </a:ext>
            </a:extLst>
          </p:cNvPr>
          <p:cNvSpPr>
            <a:spLocks noGrp="1"/>
          </p:cNvSpPr>
          <p:nvPr>
            <p:ph type="title"/>
          </p:nvPr>
        </p:nvSpPr>
        <p:spPr/>
        <p:txBody>
          <a:bodyPr>
            <a:normAutofit/>
          </a:bodyPr>
          <a:lstStyle/>
          <a:p>
            <a:pPr algn="ctr"/>
            <a:r>
              <a:rPr lang="es-AR" sz="3200" b="1" dirty="0"/>
              <a:t>PRESENTACION DE LOS TRABAJOS</a:t>
            </a:r>
          </a:p>
        </p:txBody>
      </p:sp>
      <p:sp>
        <p:nvSpPr>
          <p:cNvPr id="3" name="Marcador de contenido 2">
            <a:extLst>
              <a:ext uri="{FF2B5EF4-FFF2-40B4-BE49-F238E27FC236}">
                <a16:creationId xmlns:a16="http://schemas.microsoft.com/office/drawing/2014/main" id="{E92391C2-6890-46E6-9DF1-C8B0137EDF90}"/>
              </a:ext>
            </a:extLst>
          </p:cNvPr>
          <p:cNvSpPr>
            <a:spLocks noGrp="1"/>
          </p:cNvSpPr>
          <p:nvPr>
            <p:ph idx="1"/>
          </p:nvPr>
        </p:nvSpPr>
        <p:spPr/>
        <p:txBody>
          <a:bodyPr/>
          <a:lstStyle/>
          <a:p>
            <a:pPr marL="0" indent="0">
              <a:buNone/>
            </a:pPr>
            <a:endParaRPr lang="es-AR" dirty="0"/>
          </a:p>
        </p:txBody>
      </p:sp>
      <p:sp>
        <p:nvSpPr>
          <p:cNvPr id="4" name="Marcador de texto 3">
            <a:extLst>
              <a:ext uri="{FF2B5EF4-FFF2-40B4-BE49-F238E27FC236}">
                <a16:creationId xmlns:a16="http://schemas.microsoft.com/office/drawing/2014/main" id="{6339F104-D0C9-45CD-9134-AEBD84EB00D3}"/>
              </a:ext>
            </a:extLst>
          </p:cNvPr>
          <p:cNvSpPr>
            <a:spLocks noGrp="1"/>
          </p:cNvSpPr>
          <p:nvPr>
            <p:ph type="body" sz="half" idx="2"/>
          </p:nvPr>
        </p:nvSpPr>
        <p:spPr>
          <a:xfrm>
            <a:off x="677334" y="3429000"/>
            <a:ext cx="3854528" cy="1932518"/>
          </a:xfrm>
        </p:spPr>
        <p:txBody>
          <a:bodyPr>
            <a:normAutofit lnSpcReduction="10000"/>
          </a:bodyPr>
          <a:lstStyle/>
          <a:p>
            <a:pPr algn="just"/>
            <a:r>
              <a:rPr lang="es-E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Es importante también, más allá de tener presente los saberes en</a:t>
            </a:r>
            <a:r>
              <a:rPr lang="es-ES" sz="1800" spc="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torno al saber disciplinar, su objeto, sus prácticas; apelar a un enfoque didáctico que permita colocar la </a:t>
            </a:r>
            <a:r>
              <a:rPr lang="es-ES"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enseñanza </a:t>
            </a:r>
            <a:r>
              <a:rPr lang="es-E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en el centro.</a:t>
            </a:r>
            <a:endParaRPr lang="es-AR" sz="1800" dirty="0">
              <a:effectLst/>
              <a:latin typeface="Verdana" panose="020B0604030504040204" pitchFamily="34" charset="0"/>
              <a:ea typeface="Verdana" panose="020B0604030504040204" pitchFamily="34" charset="0"/>
              <a:cs typeface="Verdana" panose="020B0604030504040204" pitchFamily="34" charset="0"/>
            </a:endParaRPr>
          </a:p>
          <a:p>
            <a:endParaRPr lang="es-AR" sz="2400" dirty="0"/>
          </a:p>
        </p:txBody>
      </p:sp>
      <p:sp>
        <p:nvSpPr>
          <p:cNvPr id="5" name="Rectángulo: esquinas redondeadas 4">
            <a:extLst>
              <a:ext uri="{FF2B5EF4-FFF2-40B4-BE49-F238E27FC236}">
                <a16:creationId xmlns:a16="http://schemas.microsoft.com/office/drawing/2014/main" id="{1D1FF5DB-9555-4527-8FEA-4FB59062ADFF}"/>
              </a:ext>
            </a:extLst>
          </p:cNvPr>
          <p:cNvSpPr/>
          <p:nvPr/>
        </p:nvSpPr>
        <p:spPr>
          <a:xfrm>
            <a:off x="5297214" y="709448"/>
            <a:ext cx="3499945" cy="7891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2400" b="1" dirty="0"/>
              <a:t>CARPETA DE CAMPO</a:t>
            </a:r>
          </a:p>
        </p:txBody>
      </p:sp>
      <p:sp>
        <p:nvSpPr>
          <p:cNvPr id="6" name="Rectángulo: esquinas redondeadas 5">
            <a:extLst>
              <a:ext uri="{FF2B5EF4-FFF2-40B4-BE49-F238E27FC236}">
                <a16:creationId xmlns:a16="http://schemas.microsoft.com/office/drawing/2014/main" id="{371B8813-C16D-425E-93EE-764C790A3495}"/>
              </a:ext>
            </a:extLst>
          </p:cNvPr>
          <p:cNvSpPr/>
          <p:nvPr/>
        </p:nvSpPr>
        <p:spPr>
          <a:xfrm>
            <a:off x="5297214" y="1876097"/>
            <a:ext cx="3499945" cy="9301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2400" b="1" dirty="0"/>
              <a:t>INFORME DEL TRABAJO</a:t>
            </a:r>
          </a:p>
        </p:txBody>
      </p:sp>
      <p:sp>
        <p:nvSpPr>
          <p:cNvPr id="7" name="Rectángulo: esquinas redondeadas 6">
            <a:extLst>
              <a:ext uri="{FF2B5EF4-FFF2-40B4-BE49-F238E27FC236}">
                <a16:creationId xmlns:a16="http://schemas.microsoft.com/office/drawing/2014/main" id="{480C9464-5910-4D64-8DF7-453C4EEAAEF8}"/>
              </a:ext>
            </a:extLst>
          </p:cNvPr>
          <p:cNvSpPr/>
          <p:nvPr/>
        </p:nvSpPr>
        <p:spPr>
          <a:xfrm>
            <a:off x="5297214" y="3429000"/>
            <a:ext cx="3499945" cy="11587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2400" b="1" dirty="0"/>
              <a:t>REGISTRO PEDAGOGICO</a:t>
            </a:r>
          </a:p>
        </p:txBody>
      </p:sp>
      <p:sp>
        <p:nvSpPr>
          <p:cNvPr id="8" name="Rectángulo: esquinas redondeadas 7">
            <a:extLst>
              <a:ext uri="{FF2B5EF4-FFF2-40B4-BE49-F238E27FC236}">
                <a16:creationId xmlns:a16="http://schemas.microsoft.com/office/drawing/2014/main" id="{90F85070-0527-4769-A522-3086E92BCF2E}"/>
              </a:ext>
            </a:extLst>
          </p:cNvPr>
          <p:cNvSpPr/>
          <p:nvPr/>
        </p:nvSpPr>
        <p:spPr>
          <a:xfrm>
            <a:off x="5297214" y="4887310"/>
            <a:ext cx="3373820" cy="8355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2400" dirty="0"/>
              <a:t>EXHIBICIÓN DE LOS TRABAJOS</a:t>
            </a:r>
          </a:p>
        </p:txBody>
      </p:sp>
    </p:spTree>
    <p:extLst>
      <p:ext uri="{BB962C8B-B14F-4D97-AF65-F5344CB8AC3E}">
        <p14:creationId xmlns:p14="http://schemas.microsoft.com/office/powerpoint/2010/main" val="3679430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11A5F75-9E80-483E-817B-2276E79B0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75" y="535118"/>
            <a:ext cx="3913028" cy="4367958"/>
          </a:xfrm>
          <a:prstGeom prst="rect">
            <a:avLst/>
          </a:prstGeom>
        </p:spPr>
      </p:pic>
      <p:sp>
        <p:nvSpPr>
          <p:cNvPr id="4" name="Rectángulo: esquinas redondeadas 3">
            <a:extLst>
              <a:ext uri="{FF2B5EF4-FFF2-40B4-BE49-F238E27FC236}">
                <a16:creationId xmlns:a16="http://schemas.microsoft.com/office/drawing/2014/main" id="{885DDE4A-BE39-46C6-B6DF-7D90F1092B96}"/>
              </a:ext>
            </a:extLst>
          </p:cNvPr>
          <p:cNvSpPr/>
          <p:nvPr/>
        </p:nvSpPr>
        <p:spPr>
          <a:xfrm>
            <a:off x="4193628" y="535118"/>
            <a:ext cx="7504386" cy="13252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Verdana" panose="020B0604030504040204" pitchFamily="34" charset="0"/>
                <a:ea typeface="Verdana" panose="020B0604030504040204" pitchFamily="34" charset="0"/>
                <a:cs typeface="Verdana" panose="020B0604030504040204" pitchFamily="34" charset="0"/>
              </a:rPr>
              <a:t>La</a:t>
            </a:r>
            <a:r>
              <a:rPr lang="es-ES" sz="1800" dirty="0">
                <a:effectLst/>
                <a:latin typeface="Verdana" panose="020B0604030504040204" pitchFamily="34" charset="0"/>
                <a:ea typeface="Verdana" panose="020B0604030504040204" pitchFamily="34" charset="0"/>
                <a:cs typeface="Verdana" panose="020B0604030504040204" pitchFamily="34" charset="0"/>
              </a:rPr>
              <a:t> devolución</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le</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permitirá</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al equipo</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autor</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realizar</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las</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reformulaciones necesarias</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para la mejora del trabajo.</a:t>
            </a:r>
            <a:endParaRPr lang="es-AR" dirty="0"/>
          </a:p>
        </p:txBody>
      </p:sp>
      <p:sp>
        <p:nvSpPr>
          <p:cNvPr id="5" name="Rectángulo: esquinas redondeadas 4">
            <a:extLst>
              <a:ext uri="{FF2B5EF4-FFF2-40B4-BE49-F238E27FC236}">
                <a16:creationId xmlns:a16="http://schemas.microsoft.com/office/drawing/2014/main" id="{5E8B5DC2-21E9-4047-A8E4-D410366B149B}"/>
              </a:ext>
            </a:extLst>
          </p:cNvPr>
          <p:cNvSpPr/>
          <p:nvPr/>
        </p:nvSpPr>
        <p:spPr>
          <a:xfrm>
            <a:off x="4193628" y="2049518"/>
            <a:ext cx="7504386" cy="16396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95885" marR="95250" algn="just">
              <a:spcBef>
                <a:spcPts val="755"/>
              </a:spcBef>
              <a:spcAft>
                <a:spcPts val="0"/>
              </a:spcAft>
            </a:pPr>
            <a:r>
              <a:rPr lang="es-ES" sz="1800">
                <a:solidFill>
                  <a:srgbClr val="000000"/>
                </a:solidFill>
                <a:effectLst/>
                <a:latin typeface="Verdana" panose="020B0604030504040204" pitchFamily="34" charset="0"/>
                <a:ea typeface="Verdana" panose="020B0604030504040204" pitchFamily="34" charset="0"/>
                <a:cs typeface="Verdana" panose="020B0604030504040204" pitchFamily="34" charset="0"/>
              </a:rPr>
              <a:t>La tarea del docente evaluador es fundamentalmente escuchar a los estudiantes en la exposición de su proyecto, leer y analizar en términos educativos los documentos que exhiben para</a:t>
            </a:r>
            <a:r>
              <a:rPr lang="es-ES" sz="1800" spc="-5">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800">
                <a:solidFill>
                  <a:srgbClr val="000000"/>
                </a:solidFill>
                <a:effectLst/>
                <a:latin typeface="Verdana" panose="020B0604030504040204" pitchFamily="34" charset="0"/>
                <a:ea typeface="Verdana" panose="020B0604030504040204" pitchFamily="34" charset="0"/>
                <a:cs typeface="Verdana" panose="020B0604030504040204" pitchFamily="34" charset="0"/>
              </a:rPr>
              <a:t>dar cuenta</a:t>
            </a:r>
            <a:r>
              <a:rPr lang="es-ES" sz="1800" spc="-5">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800">
                <a:solidFill>
                  <a:srgbClr val="000000"/>
                </a:solidFill>
                <a:effectLst/>
                <a:latin typeface="Verdana" panose="020B0604030504040204" pitchFamily="34" charset="0"/>
                <a:ea typeface="Verdana" panose="020B0604030504040204" pitchFamily="34" charset="0"/>
                <a:cs typeface="Verdana" panose="020B0604030504040204" pitchFamily="34" charset="0"/>
              </a:rPr>
              <a:t>de su trabajo</a:t>
            </a:r>
            <a:r>
              <a:rPr lang="es-ES" sz="1800" spc="-1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800">
                <a:solidFill>
                  <a:srgbClr val="000000"/>
                </a:solidFill>
                <a:effectLst/>
                <a:latin typeface="Verdana" panose="020B0604030504040204" pitchFamily="34" charset="0"/>
                <a:ea typeface="Verdana" panose="020B0604030504040204" pitchFamily="34" charset="0"/>
                <a:cs typeface="Verdana" panose="020B0604030504040204" pitchFamily="34" charset="0"/>
              </a:rPr>
              <a:t>y valuar</a:t>
            </a:r>
            <a:r>
              <a:rPr lang="es-ES" sz="1800" spc="-1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800">
                <a:solidFill>
                  <a:srgbClr val="000000"/>
                </a:solidFill>
                <a:effectLst/>
                <a:latin typeface="Verdana" panose="020B0604030504040204" pitchFamily="34" charset="0"/>
                <a:ea typeface="Verdana" panose="020B0604030504040204" pitchFamily="34" charset="0"/>
                <a:cs typeface="Verdana" panose="020B0604030504040204" pitchFamily="34" charset="0"/>
              </a:rPr>
              <a:t>los</a:t>
            </a:r>
            <a:r>
              <a:rPr lang="es-ES" sz="1800" spc="-5">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800">
                <a:solidFill>
                  <a:srgbClr val="000000"/>
                </a:solidFill>
                <a:effectLst/>
                <a:latin typeface="Verdana" panose="020B0604030504040204" pitchFamily="34" charset="0"/>
                <a:ea typeface="Verdana" panose="020B0604030504040204" pitchFamily="34" charset="0"/>
                <a:cs typeface="Verdana" panose="020B0604030504040204" pitchFamily="34" charset="0"/>
              </a:rPr>
              <a:t>mismos según criterios</a:t>
            </a:r>
            <a:r>
              <a:rPr lang="es-ES" sz="1800" spc="-5">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800">
                <a:solidFill>
                  <a:srgbClr val="000000"/>
                </a:solidFill>
                <a:effectLst/>
                <a:latin typeface="Verdana" panose="020B0604030504040204" pitchFamily="34" charset="0"/>
                <a:ea typeface="Verdana" panose="020B0604030504040204" pitchFamily="34" charset="0"/>
                <a:cs typeface="Verdana" panose="020B0604030504040204" pitchFamily="34" charset="0"/>
              </a:rPr>
              <a:t>pedagógicos acordados con anterioridad.</a:t>
            </a:r>
            <a:endParaRPr lang="es-AR" sz="1800">
              <a:effectLst/>
              <a:latin typeface="Verdana" panose="020B0604030504040204" pitchFamily="34" charset="0"/>
              <a:ea typeface="Verdana" panose="020B0604030504040204" pitchFamily="34" charset="0"/>
              <a:cs typeface="Verdana" panose="020B0604030504040204" pitchFamily="34" charset="0"/>
            </a:endParaRPr>
          </a:p>
        </p:txBody>
      </p:sp>
      <p:sp>
        <p:nvSpPr>
          <p:cNvPr id="6" name="Rectángulo: esquinas redondeadas 5">
            <a:extLst>
              <a:ext uri="{FF2B5EF4-FFF2-40B4-BE49-F238E27FC236}">
                <a16:creationId xmlns:a16="http://schemas.microsoft.com/office/drawing/2014/main" id="{1A50EBA7-BB2A-4415-AB04-A037F036A632}"/>
              </a:ext>
            </a:extLst>
          </p:cNvPr>
          <p:cNvSpPr/>
          <p:nvPr/>
        </p:nvSpPr>
        <p:spPr>
          <a:xfrm>
            <a:off x="4193628" y="4240924"/>
            <a:ext cx="7504386" cy="20819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R="149225" lvl="1" algn="just">
              <a:buSzPts val="1000"/>
              <a:tabLst>
                <a:tab pos="608965" algn="l"/>
              </a:tabLst>
            </a:pPr>
            <a:r>
              <a:rPr lang="es-ES" sz="1800" dirty="0">
                <a:effectLst/>
                <a:latin typeface="Verdana" panose="020B0604030504040204" pitchFamily="34" charset="0"/>
                <a:ea typeface="Symbol" panose="05050102010706020507" pitchFamily="18" charset="2"/>
                <a:cs typeface="Symbol" panose="05050102010706020507" pitchFamily="18" charset="2"/>
              </a:rPr>
              <a:t>Se pretende que la devolución sostenga y aumente el interés de los estudiantes y docentes en el trabajo áulico vinculado</a:t>
            </a:r>
            <a:r>
              <a:rPr lang="es-ES" sz="1800" spc="200" dirty="0">
                <a:effectLst/>
                <a:latin typeface="Verdana" panose="020B0604030504040204" pitchFamily="34" charset="0"/>
                <a:ea typeface="Symbol" panose="05050102010706020507" pitchFamily="18" charset="2"/>
                <a:cs typeface="Symbol" panose="05050102010706020507" pitchFamily="18" charset="2"/>
              </a:rPr>
              <a:t> </a:t>
            </a:r>
            <a:r>
              <a:rPr lang="es-ES" sz="1800" dirty="0">
                <a:effectLst/>
                <a:latin typeface="Verdana" panose="020B0604030504040204" pitchFamily="34" charset="0"/>
                <a:ea typeface="Symbol" panose="05050102010706020507" pitchFamily="18" charset="2"/>
                <a:cs typeface="Symbol" panose="05050102010706020507" pitchFamily="18" charset="2"/>
              </a:rPr>
              <a:t>con las temáticas abordadas en el trabajo. Además de la devolución oral, los evaluadores confeccionarán</a:t>
            </a:r>
            <a:r>
              <a:rPr lang="es-ES" sz="1800" spc="200" dirty="0">
                <a:effectLst/>
                <a:latin typeface="Verdana" panose="020B0604030504040204" pitchFamily="34" charset="0"/>
                <a:ea typeface="Symbol" panose="05050102010706020507" pitchFamily="18" charset="2"/>
                <a:cs typeface="Symbol" panose="05050102010706020507" pitchFamily="18" charset="2"/>
              </a:rPr>
              <a:t> </a:t>
            </a:r>
            <a:r>
              <a:rPr lang="es-ES" sz="1800" dirty="0">
                <a:effectLst/>
                <a:latin typeface="Verdana" panose="020B0604030504040204" pitchFamily="34" charset="0"/>
                <a:ea typeface="Symbol" panose="05050102010706020507" pitchFamily="18" charset="2"/>
                <a:cs typeface="Symbol" panose="05050102010706020507" pitchFamily="18" charset="2"/>
              </a:rPr>
              <a:t>una devolución escrita acerca de la puesta en valor del trabajo.</a:t>
            </a:r>
            <a:endParaRPr lang="es-AR" sz="1800" dirty="0">
              <a:effectLst/>
              <a:latin typeface="Verdana" panose="020B0604030504040204" pitchFamily="34" charset="0"/>
              <a:ea typeface="Symbol" panose="05050102010706020507" pitchFamily="18" charset="2"/>
              <a:cs typeface="Symbol" panose="05050102010706020507" pitchFamily="18" charset="2"/>
            </a:endParaRPr>
          </a:p>
        </p:txBody>
      </p:sp>
      <p:sp>
        <p:nvSpPr>
          <p:cNvPr id="7" name="Rectángulo: esquinas redondeadas 6">
            <a:extLst>
              <a:ext uri="{FF2B5EF4-FFF2-40B4-BE49-F238E27FC236}">
                <a16:creationId xmlns:a16="http://schemas.microsoft.com/office/drawing/2014/main" id="{DB1FE2FF-AB5E-43A0-BA37-2B571D31F253}"/>
              </a:ext>
            </a:extLst>
          </p:cNvPr>
          <p:cNvSpPr/>
          <p:nvPr/>
        </p:nvSpPr>
        <p:spPr>
          <a:xfrm>
            <a:off x="346841" y="5502166"/>
            <a:ext cx="3547242" cy="10405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La evaluación y devolución en el marco de la evaluación formativa</a:t>
            </a:r>
          </a:p>
        </p:txBody>
      </p:sp>
    </p:spTree>
    <p:extLst>
      <p:ext uri="{BB962C8B-B14F-4D97-AF65-F5344CB8AC3E}">
        <p14:creationId xmlns:p14="http://schemas.microsoft.com/office/powerpoint/2010/main" val="2266366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a:extLst>
              <a:ext uri="{FF2B5EF4-FFF2-40B4-BE49-F238E27FC236}">
                <a16:creationId xmlns:a16="http://schemas.microsoft.com/office/drawing/2014/main" id="{C4D94443-F811-45A1-9D38-AA23743541F2}"/>
              </a:ext>
            </a:extLst>
          </p:cNvPr>
          <p:cNvSpPr/>
          <p:nvPr/>
        </p:nvSpPr>
        <p:spPr>
          <a:xfrm>
            <a:off x="3024189" y="1643063"/>
            <a:ext cx="6429375" cy="33575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3600" b="1" dirty="0">
                <a:solidFill>
                  <a:schemeClr val="tx1"/>
                </a:solidFill>
              </a:rPr>
              <a:t>Evaluar implica valorar y tomar decisiones  que impactan directamente en la vida de los otros.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a:extLst>
              <a:ext uri="{FF2B5EF4-FFF2-40B4-BE49-F238E27FC236}">
                <a16:creationId xmlns:a16="http://schemas.microsoft.com/office/drawing/2014/main" id="{4DF00767-EB55-44AF-94AF-26C3AAF1B017}"/>
              </a:ext>
            </a:extLst>
          </p:cNvPr>
          <p:cNvSpPr>
            <a:spLocks noGrp="1"/>
          </p:cNvSpPr>
          <p:nvPr>
            <p:ph type="title"/>
          </p:nvPr>
        </p:nvSpPr>
        <p:spPr/>
        <p:txBody>
          <a:bodyPr/>
          <a:lstStyle/>
          <a:p>
            <a:r>
              <a:rPr lang="es-AR" altLang="es-AR" u="sng"/>
              <a:t>No olvidar cuando estamos evaluando</a:t>
            </a:r>
          </a:p>
        </p:txBody>
      </p:sp>
      <p:sp>
        <p:nvSpPr>
          <p:cNvPr id="9219" name="2 Marcador de contenido">
            <a:extLst>
              <a:ext uri="{FF2B5EF4-FFF2-40B4-BE49-F238E27FC236}">
                <a16:creationId xmlns:a16="http://schemas.microsoft.com/office/drawing/2014/main" id="{A4D5F2EE-92A1-4573-B085-75A80E09F4D9}"/>
              </a:ext>
            </a:extLst>
          </p:cNvPr>
          <p:cNvSpPr>
            <a:spLocks noGrp="1"/>
          </p:cNvSpPr>
          <p:nvPr>
            <p:ph sz="quarter" idx="1"/>
          </p:nvPr>
        </p:nvSpPr>
        <p:spPr/>
        <p:txBody>
          <a:bodyPr/>
          <a:lstStyle/>
          <a:p>
            <a:r>
              <a:rPr lang="es-AR" altLang="es-AR"/>
              <a:t>Concentrarse y evitar la distracción</a:t>
            </a:r>
          </a:p>
          <a:p>
            <a:r>
              <a:rPr lang="es-AR" altLang="es-AR"/>
              <a:t>Prepararse sobre el tema a escuchar.</a:t>
            </a:r>
          </a:p>
          <a:p>
            <a:r>
              <a:rPr lang="es-AR" altLang="es-AR"/>
              <a:t>No adelantar conclusiones</a:t>
            </a:r>
          </a:p>
          <a:p>
            <a:r>
              <a:rPr lang="es-AR" altLang="es-AR"/>
              <a:t>Escuchar con empatía</a:t>
            </a:r>
          </a:p>
          <a:p>
            <a:r>
              <a:rPr lang="es-AR" altLang="es-AR"/>
              <a:t>Tomarse el tiempo necesario para escuchar</a:t>
            </a:r>
          </a:p>
          <a:p>
            <a:r>
              <a:rPr lang="es-AR" altLang="es-AR"/>
              <a:t>Crear y establecer un clima agradable</a:t>
            </a:r>
          </a:p>
          <a:p>
            <a:r>
              <a:rPr lang="es-AR" altLang="es-AR"/>
              <a:t>Utilizar un lenguaje entendible para los expositores pero ala vez  cuidado.</a:t>
            </a:r>
          </a:p>
          <a:p>
            <a:r>
              <a:rPr lang="es-AR" altLang="es-AR"/>
              <a:t>Ojo con los gestos.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a:extLst>
              <a:ext uri="{FF2B5EF4-FFF2-40B4-BE49-F238E27FC236}">
                <a16:creationId xmlns:a16="http://schemas.microsoft.com/office/drawing/2014/main" id="{78792466-89FA-4904-8ADD-3BE3E76A11A3}"/>
              </a:ext>
            </a:extLst>
          </p:cNvPr>
          <p:cNvSpPr/>
          <p:nvPr/>
        </p:nvSpPr>
        <p:spPr>
          <a:xfrm>
            <a:off x="3381376" y="357188"/>
            <a:ext cx="5286375" cy="1143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800" b="1" dirty="0">
                <a:solidFill>
                  <a:schemeClr val="tx1"/>
                </a:solidFill>
              </a:rPr>
              <a:t>EVALUACION FORMATIVA</a:t>
            </a:r>
          </a:p>
        </p:txBody>
      </p:sp>
      <p:sp>
        <p:nvSpPr>
          <p:cNvPr id="10243" name="3 CuadroTexto">
            <a:extLst>
              <a:ext uri="{FF2B5EF4-FFF2-40B4-BE49-F238E27FC236}">
                <a16:creationId xmlns:a16="http://schemas.microsoft.com/office/drawing/2014/main" id="{56796B9F-C9D4-4A75-A4ED-F1BF8FDC7DA6}"/>
              </a:ext>
            </a:extLst>
          </p:cNvPr>
          <p:cNvSpPr txBox="1">
            <a:spLocks noChangeArrowheads="1"/>
          </p:cNvSpPr>
          <p:nvPr/>
        </p:nvSpPr>
        <p:spPr bwMode="auto">
          <a:xfrm>
            <a:off x="2452688" y="1571626"/>
            <a:ext cx="77152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just"/>
            <a:r>
              <a:rPr lang="es-AR" altLang="es-AR" sz="3200"/>
              <a:t>Recoger información de los procesos que se encuentran en desarrollo</a:t>
            </a:r>
          </a:p>
          <a:p>
            <a:pPr algn="just"/>
            <a:endParaRPr lang="es-AR" altLang="es-AR" sz="3200"/>
          </a:p>
          <a:p>
            <a:pPr algn="just"/>
            <a:r>
              <a:rPr lang="es-AR" altLang="es-AR" sz="3200"/>
              <a:t>Permite mejorar los procesos a evaluar debido a que se desarrollan simultáneamente</a:t>
            </a:r>
          </a:p>
        </p:txBody>
      </p:sp>
      <p:sp>
        <p:nvSpPr>
          <p:cNvPr id="5" name="4 Rectángulo">
            <a:extLst>
              <a:ext uri="{FF2B5EF4-FFF2-40B4-BE49-F238E27FC236}">
                <a16:creationId xmlns:a16="http://schemas.microsoft.com/office/drawing/2014/main" id="{E4829691-98C6-46B7-B37D-0AA3BFC10DD4}"/>
              </a:ext>
            </a:extLst>
          </p:cNvPr>
          <p:cNvSpPr/>
          <p:nvPr/>
        </p:nvSpPr>
        <p:spPr>
          <a:xfrm>
            <a:off x="3095626" y="5857875"/>
            <a:ext cx="6500813" cy="571500"/>
          </a:xfrm>
          <a:prstGeom prst="rect">
            <a:avLst/>
          </a:prstGeom>
          <a:solidFill>
            <a:srgbClr val="A2FB1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400" b="1" dirty="0">
                <a:solidFill>
                  <a:schemeClr val="tx1"/>
                </a:solidFill>
              </a:rPr>
              <a:t>DA LUGAR A LA RETROALIMENTACIÓN</a:t>
            </a:r>
          </a:p>
        </p:txBody>
      </p:sp>
      <p:sp>
        <p:nvSpPr>
          <p:cNvPr id="6" name="5 Flecha abajo">
            <a:extLst>
              <a:ext uri="{FF2B5EF4-FFF2-40B4-BE49-F238E27FC236}">
                <a16:creationId xmlns:a16="http://schemas.microsoft.com/office/drawing/2014/main" id="{CB5249EB-5FB6-47B0-AD73-C1364DF9D8A6}"/>
              </a:ext>
            </a:extLst>
          </p:cNvPr>
          <p:cNvSpPr/>
          <p:nvPr/>
        </p:nvSpPr>
        <p:spPr>
          <a:xfrm>
            <a:off x="5595939" y="4572001"/>
            <a:ext cx="1000125" cy="10715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99208E1-1AF5-4838-8D45-E7ED33982C68}"/>
              </a:ext>
            </a:extLst>
          </p:cNvPr>
          <p:cNvSpPr>
            <a:spLocks noGrp="1"/>
          </p:cNvSpPr>
          <p:nvPr>
            <p:ph type="title"/>
          </p:nvPr>
        </p:nvSpPr>
        <p:spPr>
          <a:xfrm>
            <a:off x="1981200" y="274639"/>
            <a:ext cx="8229600" cy="153987"/>
          </a:xfrm>
        </p:spPr>
        <p:txBody>
          <a:bodyPr>
            <a:normAutofit fontScale="90000"/>
          </a:bodyPr>
          <a:lstStyle/>
          <a:p>
            <a:pPr>
              <a:defRPr/>
            </a:pPr>
            <a:endParaRPr lang="es-AR" dirty="0"/>
          </a:p>
        </p:txBody>
      </p:sp>
      <p:sp>
        <p:nvSpPr>
          <p:cNvPr id="14339" name="2 Marcador de contenido">
            <a:extLst>
              <a:ext uri="{FF2B5EF4-FFF2-40B4-BE49-F238E27FC236}">
                <a16:creationId xmlns:a16="http://schemas.microsoft.com/office/drawing/2014/main" id="{8ADDA664-090F-48EA-90B2-7E6EEAA66625}"/>
              </a:ext>
            </a:extLst>
          </p:cNvPr>
          <p:cNvSpPr>
            <a:spLocks noGrp="1"/>
          </p:cNvSpPr>
          <p:nvPr>
            <p:ph sz="quarter" idx="1"/>
          </p:nvPr>
        </p:nvSpPr>
        <p:spPr>
          <a:xfrm>
            <a:off x="1981200" y="928689"/>
            <a:ext cx="8229600" cy="5197475"/>
          </a:xfrm>
        </p:spPr>
        <p:txBody>
          <a:bodyPr>
            <a:normAutofit fontScale="92500"/>
          </a:bodyPr>
          <a:lstStyle/>
          <a:p>
            <a:pPr algn="just"/>
            <a:r>
              <a:rPr lang="es-AR" altLang="es-AR" sz="3200"/>
              <a:t>Rebeca Anijovich (2010) plantea que una clave para construir la evaluación como herramienta potente para la enseñanza y el aprendizaje es fortalecer la retroalimentación, es decir, la devolución que realiza un otro (ya sea el docente u otros compañeros, en la medida que estén preparados para hacerlo), sobre las propias producciones. </a:t>
            </a:r>
            <a:r>
              <a:rPr lang="es-AR" altLang="es-AR" sz="3200" b="1"/>
              <a:t>La retroalimentación es básicamente un proceso de regulación de los aprendizajes y la enseñanza.</a:t>
            </a:r>
          </a:p>
        </p:txBody>
      </p:sp>
    </p:spTree>
    <p:extLst>
      <p:ext uri="{BB962C8B-B14F-4D97-AF65-F5344CB8AC3E}">
        <p14:creationId xmlns:p14="http://schemas.microsoft.com/office/powerpoint/2010/main" val="2243734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C337E582-7968-4AE7-A71A-372227DC9EB2}"/>
              </a:ext>
            </a:extLst>
          </p:cNvPr>
          <p:cNvGrpSpPr/>
          <p:nvPr/>
        </p:nvGrpSpPr>
        <p:grpSpPr>
          <a:xfrm>
            <a:off x="2984500" y="1854200"/>
            <a:ext cx="7044055" cy="1993900"/>
            <a:chOff x="2984500" y="1854200"/>
            <a:chExt cx="7044055" cy="1993900"/>
          </a:xfrm>
        </p:grpSpPr>
        <p:pic>
          <p:nvPicPr>
            <p:cNvPr id="3" name="object 3">
              <a:extLst>
                <a:ext uri="{FF2B5EF4-FFF2-40B4-BE49-F238E27FC236}">
                  <a16:creationId xmlns:a16="http://schemas.microsoft.com/office/drawing/2014/main" id="{96F4E9F6-78B4-451B-8B63-5062B8403427}"/>
                </a:ext>
              </a:extLst>
            </p:cNvPr>
            <p:cNvPicPr/>
            <p:nvPr/>
          </p:nvPicPr>
          <p:blipFill>
            <a:blip r:embed="rId2" cstate="print"/>
            <a:stretch>
              <a:fillRect/>
            </a:stretch>
          </p:blipFill>
          <p:spPr>
            <a:xfrm>
              <a:off x="2984500" y="1880386"/>
              <a:ext cx="7043528" cy="1967713"/>
            </a:xfrm>
            <a:prstGeom prst="rect">
              <a:avLst/>
            </a:prstGeom>
          </p:spPr>
        </p:pic>
        <p:pic>
          <p:nvPicPr>
            <p:cNvPr id="4" name="object 4">
              <a:extLst>
                <a:ext uri="{FF2B5EF4-FFF2-40B4-BE49-F238E27FC236}">
                  <a16:creationId xmlns:a16="http://schemas.microsoft.com/office/drawing/2014/main" id="{E48AF573-B7F0-4573-AFA0-FCF244C0AFC5}"/>
                </a:ext>
              </a:extLst>
            </p:cNvPr>
            <p:cNvPicPr/>
            <p:nvPr/>
          </p:nvPicPr>
          <p:blipFill>
            <a:blip r:embed="rId3" cstate="print"/>
            <a:stretch>
              <a:fillRect/>
            </a:stretch>
          </p:blipFill>
          <p:spPr>
            <a:xfrm>
              <a:off x="3035300" y="1854200"/>
              <a:ext cx="6958801" cy="1739900"/>
            </a:xfrm>
            <a:prstGeom prst="rect">
              <a:avLst/>
            </a:prstGeom>
          </p:spPr>
        </p:pic>
        <p:sp>
          <p:nvSpPr>
            <p:cNvPr id="5" name="object 5">
              <a:extLst>
                <a:ext uri="{FF2B5EF4-FFF2-40B4-BE49-F238E27FC236}">
                  <a16:creationId xmlns:a16="http://schemas.microsoft.com/office/drawing/2014/main" id="{830FCCA8-C7FD-4C9F-837E-B4E7CAE98DA1}"/>
                </a:ext>
              </a:extLst>
            </p:cNvPr>
            <p:cNvSpPr/>
            <p:nvPr/>
          </p:nvSpPr>
          <p:spPr>
            <a:xfrm>
              <a:off x="3053016" y="1911248"/>
              <a:ext cx="6948170" cy="1871345"/>
            </a:xfrm>
            <a:custGeom>
              <a:avLst/>
              <a:gdLst/>
              <a:ahLst/>
              <a:cxnLst/>
              <a:rect l="l" t="t" r="r" b="b"/>
              <a:pathLst>
                <a:path w="6948170" h="1871345">
                  <a:moveTo>
                    <a:pt x="6636042" y="0"/>
                  </a:moveTo>
                  <a:lnTo>
                    <a:pt x="311835" y="0"/>
                  </a:lnTo>
                  <a:lnTo>
                    <a:pt x="265751" y="3380"/>
                  </a:lnTo>
                  <a:lnTo>
                    <a:pt x="221767" y="13201"/>
                  </a:lnTo>
                  <a:lnTo>
                    <a:pt x="180367" y="28979"/>
                  </a:lnTo>
                  <a:lnTo>
                    <a:pt x="142031" y="50232"/>
                  </a:lnTo>
                  <a:lnTo>
                    <a:pt x="107242" y="76479"/>
                  </a:lnTo>
                  <a:lnTo>
                    <a:pt x="76482" y="107236"/>
                  </a:lnTo>
                  <a:lnTo>
                    <a:pt x="50234" y="142021"/>
                  </a:lnTo>
                  <a:lnTo>
                    <a:pt x="28980" y="180352"/>
                  </a:lnTo>
                  <a:lnTo>
                    <a:pt x="13201" y="221747"/>
                  </a:lnTo>
                  <a:lnTo>
                    <a:pt x="3380" y="265722"/>
                  </a:lnTo>
                  <a:lnTo>
                    <a:pt x="0" y="311797"/>
                  </a:lnTo>
                  <a:lnTo>
                    <a:pt x="0" y="1559280"/>
                  </a:lnTo>
                  <a:lnTo>
                    <a:pt x="3380" y="1605364"/>
                  </a:lnTo>
                  <a:lnTo>
                    <a:pt x="13201" y="1649348"/>
                  </a:lnTo>
                  <a:lnTo>
                    <a:pt x="28980" y="1690749"/>
                  </a:lnTo>
                  <a:lnTo>
                    <a:pt x="50234" y="1729085"/>
                  </a:lnTo>
                  <a:lnTo>
                    <a:pt x="76482" y="1763873"/>
                  </a:lnTo>
                  <a:lnTo>
                    <a:pt x="107242" y="1794633"/>
                  </a:lnTo>
                  <a:lnTo>
                    <a:pt x="142031" y="1820881"/>
                  </a:lnTo>
                  <a:lnTo>
                    <a:pt x="180367" y="1842136"/>
                  </a:lnTo>
                  <a:lnTo>
                    <a:pt x="221767" y="1857914"/>
                  </a:lnTo>
                  <a:lnTo>
                    <a:pt x="265751" y="1867735"/>
                  </a:lnTo>
                  <a:lnTo>
                    <a:pt x="311835" y="1871116"/>
                  </a:lnTo>
                  <a:lnTo>
                    <a:pt x="6636042" y="1871116"/>
                  </a:lnTo>
                  <a:lnTo>
                    <a:pt x="6682118" y="1867735"/>
                  </a:lnTo>
                  <a:lnTo>
                    <a:pt x="6726097" y="1857914"/>
                  </a:lnTo>
                  <a:lnTo>
                    <a:pt x="6767496" y="1842136"/>
                  </a:lnTo>
                  <a:lnTo>
                    <a:pt x="6805833" y="1820881"/>
                  </a:lnTo>
                  <a:lnTo>
                    <a:pt x="6840625" y="1794633"/>
                  </a:lnTo>
                  <a:lnTo>
                    <a:pt x="6871389" y="1763873"/>
                  </a:lnTo>
                  <a:lnTo>
                    <a:pt x="6897642" y="1729085"/>
                  </a:lnTo>
                  <a:lnTo>
                    <a:pt x="6918901" y="1690749"/>
                  </a:lnTo>
                  <a:lnTo>
                    <a:pt x="6934684" y="1649348"/>
                  </a:lnTo>
                  <a:lnTo>
                    <a:pt x="6944508" y="1605364"/>
                  </a:lnTo>
                  <a:lnTo>
                    <a:pt x="6947890" y="1559280"/>
                  </a:lnTo>
                  <a:lnTo>
                    <a:pt x="6947890" y="311797"/>
                  </a:lnTo>
                  <a:lnTo>
                    <a:pt x="6944508" y="265722"/>
                  </a:lnTo>
                  <a:lnTo>
                    <a:pt x="6934684" y="221747"/>
                  </a:lnTo>
                  <a:lnTo>
                    <a:pt x="6918901" y="180352"/>
                  </a:lnTo>
                  <a:lnTo>
                    <a:pt x="6897642" y="142021"/>
                  </a:lnTo>
                  <a:lnTo>
                    <a:pt x="6871389" y="107236"/>
                  </a:lnTo>
                  <a:lnTo>
                    <a:pt x="6840625" y="76479"/>
                  </a:lnTo>
                  <a:lnTo>
                    <a:pt x="6805833" y="50232"/>
                  </a:lnTo>
                  <a:lnTo>
                    <a:pt x="6767496" y="28979"/>
                  </a:lnTo>
                  <a:lnTo>
                    <a:pt x="6726097" y="13201"/>
                  </a:lnTo>
                  <a:lnTo>
                    <a:pt x="6682118" y="3380"/>
                  </a:lnTo>
                  <a:lnTo>
                    <a:pt x="6636042" y="0"/>
                  </a:lnTo>
                  <a:close/>
                </a:path>
              </a:pathLst>
            </a:custGeom>
            <a:solidFill>
              <a:srgbClr val="FFFF00"/>
            </a:solidFill>
          </p:spPr>
          <p:txBody>
            <a:bodyPr wrap="square" lIns="0" tIns="0" rIns="0" bIns="0" rtlCol="0"/>
            <a:lstStyle/>
            <a:p>
              <a:endParaRPr/>
            </a:p>
          </p:txBody>
        </p:sp>
        <p:sp>
          <p:nvSpPr>
            <p:cNvPr id="6" name="object 6">
              <a:extLst>
                <a:ext uri="{FF2B5EF4-FFF2-40B4-BE49-F238E27FC236}">
                  <a16:creationId xmlns:a16="http://schemas.microsoft.com/office/drawing/2014/main" id="{1A9B46B3-0A16-4166-A6EB-6147BCAA8C79}"/>
                </a:ext>
              </a:extLst>
            </p:cNvPr>
            <p:cNvSpPr/>
            <p:nvPr/>
          </p:nvSpPr>
          <p:spPr>
            <a:xfrm>
              <a:off x="3053016" y="1911248"/>
              <a:ext cx="6948170" cy="1871345"/>
            </a:xfrm>
            <a:custGeom>
              <a:avLst/>
              <a:gdLst/>
              <a:ahLst/>
              <a:cxnLst/>
              <a:rect l="l" t="t" r="r" b="b"/>
              <a:pathLst>
                <a:path w="6948170" h="1871345">
                  <a:moveTo>
                    <a:pt x="0" y="311797"/>
                  </a:moveTo>
                  <a:lnTo>
                    <a:pt x="3380" y="265722"/>
                  </a:lnTo>
                  <a:lnTo>
                    <a:pt x="13201" y="221747"/>
                  </a:lnTo>
                  <a:lnTo>
                    <a:pt x="28980" y="180352"/>
                  </a:lnTo>
                  <a:lnTo>
                    <a:pt x="50234" y="142021"/>
                  </a:lnTo>
                  <a:lnTo>
                    <a:pt x="76482" y="107236"/>
                  </a:lnTo>
                  <a:lnTo>
                    <a:pt x="107242" y="76479"/>
                  </a:lnTo>
                  <a:lnTo>
                    <a:pt x="142031" y="50232"/>
                  </a:lnTo>
                  <a:lnTo>
                    <a:pt x="180367" y="28979"/>
                  </a:lnTo>
                  <a:lnTo>
                    <a:pt x="221767" y="13201"/>
                  </a:lnTo>
                  <a:lnTo>
                    <a:pt x="265751" y="3380"/>
                  </a:lnTo>
                  <a:lnTo>
                    <a:pt x="311835" y="0"/>
                  </a:lnTo>
                  <a:lnTo>
                    <a:pt x="6636042" y="0"/>
                  </a:lnTo>
                  <a:lnTo>
                    <a:pt x="6682118" y="3380"/>
                  </a:lnTo>
                  <a:lnTo>
                    <a:pt x="6726097" y="13201"/>
                  </a:lnTo>
                  <a:lnTo>
                    <a:pt x="6767496" y="28979"/>
                  </a:lnTo>
                  <a:lnTo>
                    <a:pt x="6805833" y="50232"/>
                  </a:lnTo>
                  <a:lnTo>
                    <a:pt x="6840625" y="76479"/>
                  </a:lnTo>
                  <a:lnTo>
                    <a:pt x="6871389" y="107236"/>
                  </a:lnTo>
                  <a:lnTo>
                    <a:pt x="6897642" y="142021"/>
                  </a:lnTo>
                  <a:lnTo>
                    <a:pt x="6918901" y="180352"/>
                  </a:lnTo>
                  <a:lnTo>
                    <a:pt x="6934684" y="221747"/>
                  </a:lnTo>
                  <a:lnTo>
                    <a:pt x="6944508" y="265722"/>
                  </a:lnTo>
                  <a:lnTo>
                    <a:pt x="6947890" y="311797"/>
                  </a:lnTo>
                  <a:lnTo>
                    <a:pt x="6947890" y="1559280"/>
                  </a:lnTo>
                  <a:lnTo>
                    <a:pt x="6944508" y="1605364"/>
                  </a:lnTo>
                  <a:lnTo>
                    <a:pt x="6934684" y="1649348"/>
                  </a:lnTo>
                  <a:lnTo>
                    <a:pt x="6918901" y="1690749"/>
                  </a:lnTo>
                  <a:lnTo>
                    <a:pt x="6897642" y="1729085"/>
                  </a:lnTo>
                  <a:lnTo>
                    <a:pt x="6871389" y="1763873"/>
                  </a:lnTo>
                  <a:lnTo>
                    <a:pt x="6840625" y="1794633"/>
                  </a:lnTo>
                  <a:lnTo>
                    <a:pt x="6805833" y="1820881"/>
                  </a:lnTo>
                  <a:lnTo>
                    <a:pt x="6767496" y="1842136"/>
                  </a:lnTo>
                  <a:lnTo>
                    <a:pt x="6726097" y="1857914"/>
                  </a:lnTo>
                  <a:lnTo>
                    <a:pt x="6682118" y="1867735"/>
                  </a:lnTo>
                  <a:lnTo>
                    <a:pt x="6636042" y="1871116"/>
                  </a:lnTo>
                  <a:lnTo>
                    <a:pt x="311835" y="1871116"/>
                  </a:lnTo>
                  <a:lnTo>
                    <a:pt x="265751" y="1867735"/>
                  </a:lnTo>
                  <a:lnTo>
                    <a:pt x="221767" y="1857914"/>
                  </a:lnTo>
                  <a:lnTo>
                    <a:pt x="180367" y="1842136"/>
                  </a:lnTo>
                  <a:lnTo>
                    <a:pt x="142031" y="1820881"/>
                  </a:lnTo>
                  <a:lnTo>
                    <a:pt x="107242" y="1794633"/>
                  </a:lnTo>
                  <a:lnTo>
                    <a:pt x="76482" y="1763873"/>
                  </a:lnTo>
                  <a:lnTo>
                    <a:pt x="50234" y="1729085"/>
                  </a:lnTo>
                  <a:lnTo>
                    <a:pt x="28980" y="1690749"/>
                  </a:lnTo>
                  <a:lnTo>
                    <a:pt x="13201" y="1649348"/>
                  </a:lnTo>
                  <a:lnTo>
                    <a:pt x="3380" y="1605364"/>
                  </a:lnTo>
                  <a:lnTo>
                    <a:pt x="0" y="1559280"/>
                  </a:lnTo>
                  <a:lnTo>
                    <a:pt x="0" y="311797"/>
                  </a:lnTo>
                  <a:close/>
                </a:path>
              </a:pathLst>
            </a:custGeom>
            <a:ln w="20561">
              <a:solidFill>
                <a:srgbClr val="A1A1A1"/>
              </a:solidFill>
            </a:ln>
          </p:spPr>
          <p:txBody>
            <a:bodyPr wrap="square" lIns="0" tIns="0" rIns="0" bIns="0" rtlCol="0"/>
            <a:lstStyle/>
            <a:p>
              <a:endParaRPr/>
            </a:p>
          </p:txBody>
        </p:sp>
      </p:grpSp>
      <p:sp>
        <p:nvSpPr>
          <p:cNvPr id="7" name="object 7">
            <a:extLst>
              <a:ext uri="{FF2B5EF4-FFF2-40B4-BE49-F238E27FC236}">
                <a16:creationId xmlns:a16="http://schemas.microsoft.com/office/drawing/2014/main" id="{1830BFD1-747F-4E5A-9D26-B53FBA74BCFB}"/>
              </a:ext>
            </a:extLst>
          </p:cNvPr>
          <p:cNvSpPr txBox="1"/>
          <p:nvPr/>
        </p:nvSpPr>
        <p:spPr>
          <a:xfrm>
            <a:off x="3206048" y="1915492"/>
            <a:ext cx="6641465" cy="1506220"/>
          </a:xfrm>
          <a:prstGeom prst="rect">
            <a:avLst/>
          </a:prstGeom>
        </p:spPr>
        <p:txBody>
          <a:bodyPr vert="horz" wrap="square" lIns="0" tIns="12065" rIns="0" bIns="0" rtlCol="0">
            <a:spAutoFit/>
          </a:bodyPr>
          <a:lstStyle/>
          <a:p>
            <a:pPr marL="12700" marR="48260">
              <a:lnSpc>
                <a:spcPct val="101200"/>
              </a:lnSpc>
              <a:spcBef>
                <a:spcPts val="95"/>
              </a:spcBef>
            </a:pPr>
            <a:r>
              <a:rPr sz="1600" dirty="0">
                <a:latin typeface="Arial"/>
                <a:cs typeface="Arial"/>
              </a:rPr>
              <a:t>“Modelo</a:t>
            </a:r>
            <a:r>
              <a:rPr sz="1600" spc="10" dirty="0">
                <a:latin typeface="Arial"/>
                <a:cs typeface="Arial"/>
              </a:rPr>
              <a:t> </a:t>
            </a:r>
            <a:r>
              <a:rPr sz="1600" dirty="0">
                <a:latin typeface="Arial"/>
                <a:cs typeface="Arial"/>
              </a:rPr>
              <a:t>dialógico</a:t>
            </a:r>
            <a:r>
              <a:rPr sz="1600" spc="40" dirty="0">
                <a:latin typeface="Arial"/>
                <a:cs typeface="Arial"/>
              </a:rPr>
              <a:t> </a:t>
            </a:r>
            <a:r>
              <a:rPr sz="1600" dirty="0">
                <a:latin typeface="Arial"/>
                <a:cs typeface="Arial"/>
              </a:rPr>
              <a:t>donde</a:t>
            </a:r>
            <a:r>
              <a:rPr sz="1600" spc="15" dirty="0">
                <a:latin typeface="Arial"/>
                <a:cs typeface="Arial"/>
              </a:rPr>
              <a:t> </a:t>
            </a:r>
            <a:r>
              <a:rPr sz="1600" dirty="0">
                <a:latin typeface="Arial"/>
                <a:cs typeface="Arial"/>
              </a:rPr>
              <a:t>la</a:t>
            </a:r>
            <a:r>
              <a:rPr sz="1600" spc="15" dirty="0">
                <a:latin typeface="Arial"/>
                <a:cs typeface="Arial"/>
              </a:rPr>
              <a:t> </a:t>
            </a:r>
            <a:r>
              <a:rPr sz="1600" dirty="0">
                <a:latin typeface="Arial"/>
                <a:cs typeface="Arial"/>
              </a:rPr>
              <a:t>intención</a:t>
            </a:r>
            <a:r>
              <a:rPr sz="1600" spc="30" dirty="0">
                <a:latin typeface="Arial"/>
                <a:cs typeface="Arial"/>
              </a:rPr>
              <a:t> </a:t>
            </a:r>
            <a:r>
              <a:rPr sz="1600" dirty="0">
                <a:latin typeface="Arial"/>
                <a:cs typeface="Arial"/>
              </a:rPr>
              <a:t>es</a:t>
            </a:r>
            <a:r>
              <a:rPr sz="1600" spc="10" dirty="0">
                <a:latin typeface="Arial"/>
                <a:cs typeface="Arial"/>
              </a:rPr>
              <a:t> </a:t>
            </a:r>
            <a:r>
              <a:rPr sz="1600" dirty="0">
                <a:latin typeface="Arial"/>
                <a:cs typeface="Arial"/>
              </a:rPr>
              <a:t>ayudar</a:t>
            </a:r>
            <a:r>
              <a:rPr sz="1600" spc="15" dirty="0">
                <a:latin typeface="Arial"/>
                <a:cs typeface="Arial"/>
              </a:rPr>
              <a:t> </a:t>
            </a:r>
            <a:r>
              <a:rPr sz="1600" dirty="0">
                <a:latin typeface="Arial"/>
                <a:cs typeface="Arial"/>
              </a:rPr>
              <a:t>a</a:t>
            </a:r>
            <a:r>
              <a:rPr sz="1600" spc="15" dirty="0">
                <a:latin typeface="Arial"/>
                <a:cs typeface="Arial"/>
              </a:rPr>
              <a:t> </a:t>
            </a:r>
            <a:r>
              <a:rPr sz="1600" dirty="0">
                <a:latin typeface="Arial"/>
                <a:cs typeface="Arial"/>
              </a:rPr>
              <a:t>que</a:t>
            </a:r>
            <a:r>
              <a:rPr sz="1600" spc="10" dirty="0">
                <a:latin typeface="Arial"/>
                <a:cs typeface="Arial"/>
              </a:rPr>
              <a:t> </a:t>
            </a:r>
            <a:r>
              <a:rPr sz="1600" dirty="0">
                <a:latin typeface="Arial"/>
                <a:cs typeface="Arial"/>
              </a:rPr>
              <a:t>el</a:t>
            </a:r>
            <a:r>
              <a:rPr sz="1600" spc="15" dirty="0">
                <a:latin typeface="Arial"/>
                <a:cs typeface="Arial"/>
              </a:rPr>
              <a:t> </a:t>
            </a:r>
            <a:r>
              <a:rPr sz="1600" spc="-10" dirty="0">
                <a:latin typeface="Arial"/>
                <a:cs typeface="Arial"/>
              </a:rPr>
              <a:t>estudiantes </a:t>
            </a:r>
            <a:r>
              <a:rPr sz="1600" dirty="0">
                <a:latin typeface="Arial"/>
                <a:cs typeface="Arial"/>
              </a:rPr>
              <a:t>desarrolle</a:t>
            </a:r>
            <a:r>
              <a:rPr sz="1600" spc="25" dirty="0">
                <a:latin typeface="Arial"/>
                <a:cs typeface="Arial"/>
              </a:rPr>
              <a:t> </a:t>
            </a:r>
            <a:r>
              <a:rPr sz="1600" dirty="0">
                <a:latin typeface="Arial"/>
                <a:cs typeface="Arial"/>
              </a:rPr>
              <a:t>las</a:t>
            </a:r>
            <a:r>
              <a:rPr sz="1600" spc="25" dirty="0">
                <a:latin typeface="Arial"/>
                <a:cs typeface="Arial"/>
              </a:rPr>
              <a:t> </a:t>
            </a:r>
            <a:r>
              <a:rPr sz="1600" dirty="0">
                <a:latin typeface="Arial"/>
                <a:cs typeface="Arial"/>
              </a:rPr>
              <a:t>capacidades</a:t>
            </a:r>
            <a:r>
              <a:rPr sz="1600" spc="45" dirty="0">
                <a:latin typeface="Arial"/>
                <a:cs typeface="Arial"/>
              </a:rPr>
              <a:t> </a:t>
            </a:r>
            <a:r>
              <a:rPr sz="1600" dirty="0">
                <a:latin typeface="Arial"/>
                <a:cs typeface="Arial"/>
              </a:rPr>
              <a:t>de</a:t>
            </a:r>
            <a:r>
              <a:rPr sz="1600" spc="20" dirty="0">
                <a:latin typeface="Arial"/>
                <a:cs typeface="Arial"/>
              </a:rPr>
              <a:t> </a:t>
            </a:r>
            <a:r>
              <a:rPr sz="1600" dirty="0">
                <a:latin typeface="Arial"/>
                <a:cs typeface="Arial"/>
              </a:rPr>
              <a:t>aprender</a:t>
            </a:r>
            <a:r>
              <a:rPr sz="1600" spc="20"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aprender.</a:t>
            </a:r>
            <a:r>
              <a:rPr sz="1600" spc="20" dirty="0">
                <a:latin typeface="Arial"/>
                <a:cs typeface="Arial"/>
              </a:rPr>
              <a:t> </a:t>
            </a:r>
            <a:r>
              <a:rPr sz="1600" dirty="0">
                <a:latin typeface="Arial"/>
                <a:cs typeface="Arial"/>
              </a:rPr>
              <a:t>Establecer</a:t>
            </a:r>
            <a:r>
              <a:rPr sz="1600" spc="25" dirty="0">
                <a:latin typeface="Arial"/>
                <a:cs typeface="Arial"/>
              </a:rPr>
              <a:t> </a:t>
            </a:r>
            <a:r>
              <a:rPr sz="1600" spc="-25" dirty="0">
                <a:latin typeface="Arial"/>
                <a:cs typeface="Arial"/>
              </a:rPr>
              <a:t>un </a:t>
            </a:r>
            <a:r>
              <a:rPr sz="1600" dirty="0">
                <a:latin typeface="Arial"/>
                <a:cs typeface="Arial"/>
              </a:rPr>
              <a:t>circuito</a:t>
            </a:r>
            <a:r>
              <a:rPr sz="1600" spc="25" dirty="0">
                <a:latin typeface="Arial"/>
                <a:cs typeface="Arial"/>
              </a:rPr>
              <a:t> </a:t>
            </a:r>
            <a:r>
              <a:rPr sz="1600" dirty="0">
                <a:latin typeface="Arial"/>
                <a:cs typeface="Arial"/>
              </a:rPr>
              <a:t>de</a:t>
            </a:r>
            <a:r>
              <a:rPr sz="1600" spc="20" dirty="0">
                <a:latin typeface="Arial"/>
                <a:cs typeface="Arial"/>
              </a:rPr>
              <a:t> </a:t>
            </a:r>
            <a:r>
              <a:rPr sz="1600" dirty="0">
                <a:latin typeface="Arial"/>
                <a:cs typeface="Arial"/>
              </a:rPr>
              <a:t>retroalimentación</a:t>
            </a:r>
            <a:r>
              <a:rPr sz="1600" spc="25" dirty="0">
                <a:latin typeface="Arial"/>
                <a:cs typeface="Arial"/>
              </a:rPr>
              <a:t> </a:t>
            </a:r>
            <a:r>
              <a:rPr sz="1600" dirty="0">
                <a:latin typeface="Arial"/>
                <a:cs typeface="Arial"/>
              </a:rPr>
              <a:t>donde</a:t>
            </a:r>
            <a:r>
              <a:rPr sz="1600" spc="25" dirty="0">
                <a:latin typeface="Arial"/>
                <a:cs typeface="Arial"/>
              </a:rPr>
              <a:t> </a:t>
            </a:r>
            <a:r>
              <a:rPr sz="1600" dirty="0">
                <a:latin typeface="Arial"/>
                <a:cs typeface="Arial"/>
              </a:rPr>
              <a:t>yo</a:t>
            </a:r>
            <a:r>
              <a:rPr sz="1600" spc="25" dirty="0">
                <a:latin typeface="Arial"/>
                <a:cs typeface="Arial"/>
              </a:rPr>
              <a:t> </a:t>
            </a:r>
            <a:r>
              <a:rPr sz="1600" dirty="0">
                <a:latin typeface="Arial"/>
                <a:cs typeface="Arial"/>
              </a:rPr>
              <a:t>le</a:t>
            </a:r>
            <a:r>
              <a:rPr sz="1600" spc="30" dirty="0">
                <a:latin typeface="Arial"/>
                <a:cs typeface="Arial"/>
              </a:rPr>
              <a:t> </a:t>
            </a:r>
            <a:r>
              <a:rPr sz="1600" dirty="0">
                <a:latin typeface="Arial"/>
                <a:cs typeface="Arial"/>
              </a:rPr>
              <a:t>digo</a:t>
            </a:r>
            <a:r>
              <a:rPr sz="1600" spc="30" dirty="0">
                <a:latin typeface="Arial"/>
                <a:cs typeface="Arial"/>
              </a:rPr>
              <a:t> </a:t>
            </a:r>
            <a:r>
              <a:rPr sz="1600" dirty="0">
                <a:latin typeface="Arial"/>
                <a:cs typeface="Arial"/>
              </a:rPr>
              <a:t>algo</a:t>
            </a:r>
            <a:r>
              <a:rPr sz="1600" spc="25" dirty="0">
                <a:latin typeface="Arial"/>
                <a:cs typeface="Arial"/>
              </a:rPr>
              <a:t> </a:t>
            </a:r>
            <a:r>
              <a:rPr sz="1600" dirty="0">
                <a:latin typeface="Arial"/>
                <a:cs typeface="Arial"/>
              </a:rPr>
              <a:t>de</a:t>
            </a:r>
            <a:r>
              <a:rPr sz="1600" spc="25" dirty="0">
                <a:latin typeface="Arial"/>
                <a:cs typeface="Arial"/>
              </a:rPr>
              <a:t> </a:t>
            </a:r>
            <a:r>
              <a:rPr sz="1600" dirty="0">
                <a:latin typeface="Arial"/>
                <a:cs typeface="Arial"/>
              </a:rPr>
              <a:t>su</a:t>
            </a:r>
            <a:r>
              <a:rPr sz="1600" spc="20" dirty="0">
                <a:latin typeface="Arial"/>
                <a:cs typeface="Arial"/>
              </a:rPr>
              <a:t> </a:t>
            </a:r>
            <a:r>
              <a:rPr sz="1600" dirty="0">
                <a:latin typeface="Arial"/>
                <a:cs typeface="Arial"/>
              </a:rPr>
              <a:t>trabajo</a:t>
            </a:r>
            <a:r>
              <a:rPr sz="1600" spc="15" dirty="0">
                <a:latin typeface="Arial"/>
                <a:cs typeface="Arial"/>
              </a:rPr>
              <a:t> </a:t>
            </a:r>
            <a:r>
              <a:rPr sz="1600" spc="-20" dirty="0">
                <a:latin typeface="Arial"/>
                <a:cs typeface="Arial"/>
              </a:rPr>
              <a:t>para </a:t>
            </a:r>
            <a:r>
              <a:rPr sz="1600" dirty="0">
                <a:latin typeface="Arial"/>
                <a:cs typeface="Arial"/>
              </a:rPr>
              <a:t>que</a:t>
            </a:r>
            <a:r>
              <a:rPr sz="1600" spc="10" dirty="0">
                <a:latin typeface="Arial"/>
                <a:cs typeface="Arial"/>
              </a:rPr>
              <a:t> </a:t>
            </a:r>
            <a:r>
              <a:rPr sz="1600" dirty="0">
                <a:latin typeface="Arial"/>
                <a:cs typeface="Arial"/>
              </a:rPr>
              <a:t>el</a:t>
            </a:r>
            <a:r>
              <a:rPr sz="1600" spc="20" dirty="0">
                <a:latin typeface="Arial"/>
                <a:cs typeface="Arial"/>
              </a:rPr>
              <a:t> </a:t>
            </a:r>
            <a:r>
              <a:rPr sz="1600" dirty="0">
                <a:latin typeface="Arial"/>
                <a:cs typeface="Arial"/>
              </a:rPr>
              <a:t>estudiante</a:t>
            </a:r>
            <a:r>
              <a:rPr sz="1600" spc="15" dirty="0">
                <a:latin typeface="Arial"/>
                <a:cs typeface="Arial"/>
              </a:rPr>
              <a:t> </a:t>
            </a:r>
            <a:r>
              <a:rPr sz="1600" dirty="0">
                <a:latin typeface="Arial"/>
                <a:cs typeface="Arial"/>
              </a:rPr>
              <a:t>pueda</a:t>
            </a:r>
            <a:r>
              <a:rPr sz="1600" spc="20" dirty="0">
                <a:latin typeface="Arial"/>
                <a:cs typeface="Arial"/>
              </a:rPr>
              <a:t> </a:t>
            </a:r>
            <a:r>
              <a:rPr sz="1600" dirty="0">
                <a:latin typeface="Arial"/>
                <a:cs typeface="Arial"/>
              </a:rPr>
              <a:t>hacer</a:t>
            </a:r>
            <a:r>
              <a:rPr sz="1600" spc="5" dirty="0">
                <a:latin typeface="Arial"/>
                <a:cs typeface="Arial"/>
              </a:rPr>
              <a:t> </a:t>
            </a:r>
            <a:r>
              <a:rPr sz="1600" dirty="0">
                <a:latin typeface="Arial"/>
                <a:cs typeface="Arial"/>
              </a:rPr>
              <a:t>algo</a:t>
            </a:r>
            <a:r>
              <a:rPr sz="1600" spc="25" dirty="0">
                <a:latin typeface="Arial"/>
                <a:cs typeface="Arial"/>
              </a:rPr>
              <a:t> </a:t>
            </a:r>
            <a:r>
              <a:rPr sz="1600" dirty="0">
                <a:latin typeface="Arial"/>
                <a:cs typeface="Arial"/>
              </a:rPr>
              <a:t>con</a:t>
            </a:r>
            <a:r>
              <a:rPr sz="1600" spc="5" dirty="0">
                <a:latin typeface="Arial"/>
                <a:cs typeface="Arial"/>
              </a:rPr>
              <a:t> </a:t>
            </a:r>
            <a:r>
              <a:rPr sz="1600" dirty="0">
                <a:latin typeface="Arial"/>
                <a:cs typeface="Arial"/>
              </a:rPr>
              <a:t>la</a:t>
            </a:r>
            <a:r>
              <a:rPr sz="1600" spc="10" dirty="0">
                <a:latin typeface="Arial"/>
                <a:cs typeface="Arial"/>
              </a:rPr>
              <a:t> </a:t>
            </a:r>
            <a:r>
              <a:rPr sz="1600" dirty="0">
                <a:latin typeface="Arial"/>
                <a:cs typeface="Arial"/>
              </a:rPr>
              <a:t>información</a:t>
            </a:r>
            <a:r>
              <a:rPr sz="1600" spc="20" dirty="0">
                <a:latin typeface="Arial"/>
                <a:cs typeface="Arial"/>
              </a:rPr>
              <a:t> </a:t>
            </a:r>
            <a:r>
              <a:rPr sz="1600" dirty="0">
                <a:latin typeface="Arial"/>
                <a:cs typeface="Arial"/>
              </a:rPr>
              <a:t>que</a:t>
            </a:r>
            <a:r>
              <a:rPr sz="1600" spc="20" dirty="0">
                <a:latin typeface="Arial"/>
                <a:cs typeface="Arial"/>
              </a:rPr>
              <a:t> </a:t>
            </a:r>
            <a:r>
              <a:rPr sz="1600" dirty="0">
                <a:latin typeface="Arial"/>
                <a:cs typeface="Arial"/>
              </a:rPr>
              <a:t>yo</a:t>
            </a:r>
            <a:r>
              <a:rPr sz="1600" spc="10" dirty="0">
                <a:latin typeface="Arial"/>
                <a:cs typeface="Arial"/>
              </a:rPr>
              <a:t> </a:t>
            </a:r>
            <a:r>
              <a:rPr sz="1600" dirty="0">
                <a:latin typeface="Arial"/>
                <a:cs typeface="Arial"/>
              </a:rPr>
              <a:t>le</a:t>
            </a:r>
            <a:r>
              <a:rPr sz="1600" spc="10" dirty="0">
                <a:latin typeface="Arial"/>
                <a:cs typeface="Arial"/>
              </a:rPr>
              <a:t> </a:t>
            </a:r>
            <a:r>
              <a:rPr sz="1600" spc="-10" dirty="0">
                <a:latin typeface="Arial"/>
                <a:cs typeface="Arial"/>
              </a:rPr>
              <a:t>brindo.”</a:t>
            </a:r>
            <a:endParaRPr sz="1600">
              <a:latin typeface="Arial"/>
              <a:cs typeface="Arial"/>
            </a:endParaRPr>
          </a:p>
          <a:p>
            <a:pPr>
              <a:lnSpc>
                <a:spcPct val="100000"/>
              </a:lnSpc>
              <a:spcBef>
                <a:spcPts val="10"/>
              </a:spcBef>
            </a:pPr>
            <a:endParaRPr sz="1700">
              <a:latin typeface="Arial"/>
              <a:cs typeface="Arial"/>
            </a:endParaRPr>
          </a:p>
          <a:p>
            <a:pPr marR="5080" algn="r">
              <a:lnSpc>
                <a:spcPct val="100000"/>
              </a:lnSpc>
            </a:pPr>
            <a:r>
              <a:rPr sz="1600" b="1" dirty="0">
                <a:latin typeface="Arial"/>
                <a:cs typeface="Arial"/>
              </a:rPr>
              <a:t>Rebeca</a:t>
            </a:r>
            <a:r>
              <a:rPr sz="1600" b="1" spc="40" dirty="0">
                <a:latin typeface="Arial"/>
                <a:cs typeface="Arial"/>
              </a:rPr>
              <a:t> </a:t>
            </a:r>
            <a:r>
              <a:rPr sz="1600" b="1" spc="-10" dirty="0">
                <a:latin typeface="Arial"/>
                <a:cs typeface="Arial"/>
              </a:rPr>
              <a:t>Anijóvich</a:t>
            </a:r>
            <a:endParaRPr sz="1600">
              <a:latin typeface="Arial"/>
              <a:cs typeface="Arial"/>
            </a:endParaRPr>
          </a:p>
        </p:txBody>
      </p:sp>
      <p:grpSp>
        <p:nvGrpSpPr>
          <p:cNvPr id="8" name="object 9">
            <a:extLst>
              <a:ext uri="{FF2B5EF4-FFF2-40B4-BE49-F238E27FC236}">
                <a16:creationId xmlns:a16="http://schemas.microsoft.com/office/drawing/2014/main" id="{59056E2A-B4D2-4E7A-A066-799B4094FBBD}"/>
              </a:ext>
            </a:extLst>
          </p:cNvPr>
          <p:cNvGrpSpPr/>
          <p:nvPr/>
        </p:nvGrpSpPr>
        <p:grpSpPr>
          <a:xfrm>
            <a:off x="1234319" y="3941717"/>
            <a:ext cx="6196330" cy="2580005"/>
            <a:chOff x="1234319" y="3941717"/>
            <a:chExt cx="6196330" cy="2580005"/>
          </a:xfrm>
        </p:grpSpPr>
        <p:pic>
          <p:nvPicPr>
            <p:cNvPr id="9" name="object 10">
              <a:extLst>
                <a:ext uri="{FF2B5EF4-FFF2-40B4-BE49-F238E27FC236}">
                  <a16:creationId xmlns:a16="http://schemas.microsoft.com/office/drawing/2014/main" id="{9B0123EF-35CC-4C26-B9DA-D90289BA24F9}"/>
                </a:ext>
              </a:extLst>
            </p:cNvPr>
            <p:cNvPicPr/>
            <p:nvPr/>
          </p:nvPicPr>
          <p:blipFill>
            <a:blip r:embed="rId4" cstate="print"/>
            <a:stretch>
              <a:fillRect/>
            </a:stretch>
          </p:blipFill>
          <p:spPr>
            <a:xfrm>
              <a:off x="3053019" y="3941717"/>
              <a:ext cx="4377629" cy="2579490"/>
            </a:xfrm>
            <a:prstGeom prst="rect">
              <a:avLst/>
            </a:prstGeom>
          </p:spPr>
        </p:pic>
        <p:pic>
          <p:nvPicPr>
            <p:cNvPr id="10" name="object 11">
              <a:extLst>
                <a:ext uri="{FF2B5EF4-FFF2-40B4-BE49-F238E27FC236}">
                  <a16:creationId xmlns:a16="http://schemas.microsoft.com/office/drawing/2014/main" id="{A277397D-71CB-48FF-890B-7D344F87F07F}"/>
                </a:ext>
              </a:extLst>
            </p:cNvPr>
            <p:cNvPicPr/>
            <p:nvPr/>
          </p:nvPicPr>
          <p:blipFill>
            <a:blip r:embed="rId5" cstate="print"/>
            <a:stretch>
              <a:fillRect/>
            </a:stretch>
          </p:blipFill>
          <p:spPr>
            <a:xfrm>
              <a:off x="1234319" y="4457700"/>
              <a:ext cx="2015477" cy="1333500"/>
            </a:xfrm>
            <a:prstGeom prst="rect">
              <a:avLst/>
            </a:prstGeom>
          </p:spPr>
        </p:pic>
        <p:sp>
          <p:nvSpPr>
            <p:cNvPr id="11" name="object 12">
              <a:extLst>
                <a:ext uri="{FF2B5EF4-FFF2-40B4-BE49-F238E27FC236}">
                  <a16:creationId xmlns:a16="http://schemas.microsoft.com/office/drawing/2014/main" id="{202F9E34-B02D-4D46-94D4-6AE680B9D587}"/>
                </a:ext>
              </a:extLst>
            </p:cNvPr>
            <p:cNvSpPr/>
            <p:nvPr/>
          </p:nvSpPr>
          <p:spPr>
            <a:xfrm>
              <a:off x="1308353" y="4483544"/>
              <a:ext cx="1914525" cy="1238250"/>
            </a:xfrm>
            <a:custGeom>
              <a:avLst/>
              <a:gdLst/>
              <a:ahLst/>
              <a:cxnLst/>
              <a:rect l="l" t="t" r="r" b="b"/>
              <a:pathLst>
                <a:path w="1914525" h="1238250">
                  <a:moveTo>
                    <a:pt x="1707946" y="0"/>
                  </a:moveTo>
                  <a:lnTo>
                    <a:pt x="206324" y="0"/>
                  </a:lnTo>
                  <a:lnTo>
                    <a:pt x="158997" y="5446"/>
                  </a:lnTo>
                  <a:lnTo>
                    <a:pt x="115562" y="20963"/>
                  </a:lnTo>
                  <a:lnTo>
                    <a:pt x="77254" y="45312"/>
                  </a:lnTo>
                  <a:lnTo>
                    <a:pt x="45308" y="77259"/>
                  </a:lnTo>
                  <a:lnTo>
                    <a:pt x="20960" y="115568"/>
                  </a:lnTo>
                  <a:lnTo>
                    <a:pt x="5446" y="159001"/>
                  </a:lnTo>
                  <a:lnTo>
                    <a:pt x="0" y="206324"/>
                  </a:lnTo>
                  <a:lnTo>
                    <a:pt x="0" y="1031481"/>
                  </a:lnTo>
                  <a:lnTo>
                    <a:pt x="5446" y="1078803"/>
                  </a:lnTo>
                  <a:lnTo>
                    <a:pt x="20960" y="1122237"/>
                  </a:lnTo>
                  <a:lnTo>
                    <a:pt x="45308" y="1160545"/>
                  </a:lnTo>
                  <a:lnTo>
                    <a:pt x="77254" y="1192492"/>
                  </a:lnTo>
                  <a:lnTo>
                    <a:pt x="115562" y="1216842"/>
                  </a:lnTo>
                  <a:lnTo>
                    <a:pt x="158997" y="1232358"/>
                  </a:lnTo>
                  <a:lnTo>
                    <a:pt x="206324" y="1237805"/>
                  </a:lnTo>
                  <a:lnTo>
                    <a:pt x="1707946" y="1237805"/>
                  </a:lnTo>
                  <a:lnTo>
                    <a:pt x="1755288" y="1232358"/>
                  </a:lnTo>
                  <a:lnTo>
                    <a:pt x="1798735" y="1216842"/>
                  </a:lnTo>
                  <a:lnTo>
                    <a:pt x="1837052" y="1192492"/>
                  </a:lnTo>
                  <a:lnTo>
                    <a:pt x="1869005" y="1160545"/>
                  </a:lnTo>
                  <a:lnTo>
                    <a:pt x="1893357" y="1122237"/>
                  </a:lnTo>
                  <a:lnTo>
                    <a:pt x="1908874" y="1078803"/>
                  </a:lnTo>
                  <a:lnTo>
                    <a:pt x="1914321" y="1031481"/>
                  </a:lnTo>
                  <a:lnTo>
                    <a:pt x="1914321" y="206324"/>
                  </a:lnTo>
                  <a:lnTo>
                    <a:pt x="1908874" y="159001"/>
                  </a:lnTo>
                  <a:lnTo>
                    <a:pt x="1893357" y="115568"/>
                  </a:lnTo>
                  <a:lnTo>
                    <a:pt x="1869005" y="77259"/>
                  </a:lnTo>
                  <a:lnTo>
                    <a:pt x="1837052" y="45312"/>
                  </a:lnTo>
                  <a:lnTo>
                    <a:pt x="1798735" y="20963"/>
                  </a:lnTo>
                  <a:lnTo>
                    <a:pt x="1755288" y="5446"/>
                  </a:lnTo>
                  <a:lnTo>
                    <a:pt x="1707946" y="0"/>
                  </a:lnTo>
                  <a:close/>
                </a:path>
              </a:pathLst>
            </a:custGeom>
            <a:solidFill>
              <a:srgbClr val="FFC000"/>
            </a:solidFill>
          </p:spPr>
          <p:txBody>
            <a:bodyPr wrap="square" lIns="0" tIns="0" rIns="0" bIns="0" rtlCol="0"/>
            <a:lstStyle/>
            <a:p>
              <a:endParaRPr/>
            </a:p>
          </p:txBody>
        </p:sp>
        <p:sp>
          <p:nvSpPr>
            <p:cNvPr id="12" name="object 13">
              <a:extLst>
                <a:ext uri="{FF2B5EF4-FFF2-40B4-BE49-F238E27FC236}">
                  <a16:creationId xmlns:a16="http://schemas.microsoft.com/office/drawing/2014/main" id="{221731B3-5648-4E8A-92F6-7128F2C69824}"/>
                </a:ext>
              </a:extLst>
            </p:cNvPr>
            <p:cNvSpPr/>
            <p:nvPr/>
          </p:nvSpPr>
          <p:spPr>
            <a:xfrm>
              <a:off x="1308353" y="4483544"/>
              <a:ext cx="1914525" cy="1238250"/>
            </a:xfrm>
            <a:custGeom>
              <a:avLst/>
              <a:gdLst/>
              <a:ahLst/>
              <a:cxnLst/>
              <a:rect l="l" t="t" r="r" b="b"/>
              <a:pathLst>
                <a:path w="1914525" h="1238250">
                  <a:moveTo>
                    <a:pt x="0" y="206324"/>
                  </a:moveTo>
                  <a:lnTo>
                    <a:pt x="5446" y="159001"/>
                  </a:lnTo>
                  <a:lnTo>
                    <a:pt x="20960" y="115568"/>
                  </a:lnTo>
                  <a:lnTo>
                    <a:pt x="45308" y="77259"/>
                  </a:lnTo>
                  <a:lnTo>
                    <a:pt x="77254" y="45312"/>
                  </a:lnTo>
                  <a:lnTo>
                    <a:pt x="115562" y="20963"/>
                  </a:lnTo>
                  <a:lnTo>
                    <a:pt x="158997" y="5446"/>
                  </a:lnTo>
                  <a:lnTo>
                    <a:pt x="206324" y="0"/>
                  </a:lnTo>
                  <a:lnTo>
                    <a:pt x="1707946" y="0"/>
                  </a:lnTo>
                  <a:lnTo>
                    <a:pt x="1755288" y="5446"/>
                  </a:lnTo>
                  <a:lnTo>
                    <a:pt x="1798735" y="20963"/>
                  </a:lnTo>
                  <a:lnTo>
                    <a:pt x="1837052" y="45312"/>
                  </a:lnTo>
                  <a:lnTo>
                    <a:pt x="1869005" y="77259"/>
                  </a:lnTo>
                  <a:lnTo>
                    <a:pt x="1893357" y="115568"/>
                  </a:lnTo>
                  <a:lnTo>
                    <a:pt x="1908874" y="159001"/>
                  </a:lnTo>
                  <a:lnTo>
                    <a:pt x="1914321" y="206324"/>
                  </a:lnTo>
                  <a:lnTo>
                    <a:pt x="1914321" y="1031481"/>
                  </a:lnTo>
                  <a:lnTo>
                    <a:pt x="1908874" y="1078803"/>
                  </a:lnTo>
                  <a:lnTo>
                    <a:pt x="1893357" y="1122237"/>
                  </a:lnTo>
                  <a:lnTo>
                    <a:pt x="1869005" y="1160545"/>
                  </a:lnTo>
                  <a:lnTo>
                    <a:pt x="1837052" y="1192492"/>
                  </a:lnTo>
                  <a:lnTo>
                    <a:pt x="1798735" y="1216842"/>
                  </a:lnTo>
                  <a:lnTo>
                    <a:pt x="1755288" y="1232358"/>
                  </a:lnTo>
                  <a:lnTo>
                    <a:pt x="1707946" y="1237805"/>
                  </a:lnTo>
                  <a:lnTo>
                    <a:pt x="206324" y="1237805"/>
                  </a:lnTo>
                  <a:lnTo>
                    <a:pt x="158997" y="1232358"/>
                  </a:lnTo>
                  <a:lnTo>
                    <a:pt x="115562" y="1216842"/>
                  </a:lnTo>
                  <a:lnTo>
                    <a:pt x="77254" y="1192492"/>
                  </a:lnTo>
                  <a:lnTo>
                    <a:pt x="45308" y="1160545"/>
                  </a:lnTo>
                  <a:lnTo>
                    <a:pt x="20960" y="1122237"/>
                  </a:lnTo>
                  <a:lnTo>
                    <a:pt x="5446" y="1078803"/>
                  </a:lnTo>
                  <a:lnTo>
                    <a:pt x="0" y="1031481"/>
                  </a:lnTo>
                  <a:lnTo>
                    <a:pt x="0" y="206324"/>
                  </a:lnTo>
                  <a:close/>
                </a:path>
              </a:pathLst>
            </a:custGeom>
            <a:ln w="20561">
              <a:solidFill>
                <a:srgbClr val="A1A1A1"/>
              </a:solidFill>
            </a:ln>
          </p:spPr>
          <p:txBody>
            <a:bodyPr wrap="square" lIns="0" tIns="0" rIns="0" bIns="0" rtlCol="0"/>
            <a:lstStyle/>
            <a:p>
              <a:endParaRPr/>
            </a:p>
          </p:txBody>
        </p:sp>
      </p:grpSp>
      <p:sp>
        <p:nvSpPr>
          <p:cNvPr id="13" name="object 14">
            <a:extLst>
              <a:ext uri="{FF2B5EF4-FFF2-40B4-BE49-F238E27FC236}">
                <a16:creationId xmlns:a16="http://schemas.microsoft.com/office/drawing/2014/main" id="{4ECD1A44-D3BC-4EB7-A54E-7A412C2EE899}"/>
              </a:ext>
            </a:extLst>
          </p:cNvPr>
          <p:cNvSpPr txBox="1"/>
          <p:nvPr/>
        </p:nvSpPr>
        <p:spPr>
          <a:xfrm>
            <a:off x="1549272" y="4837339"/>
            <a:ext cx="1429385" cy="519430"/>
          </a:xfrm>
          <a:prstGeom prst="rect">
            <a:avLst/>
          </a:prstGeom>
        </p:spPr>
        <p:txBody>
          <a:bodyPr vert="horz" wrap="square" lIns="0" tIns="12065" rIns="0" bIns="0" rtlCol="0">
            <a:spAutoFit/>
          </a:bodyPr>
          <a:lstStyle/>
          <a:p>
            <a:pPr marL="184150" marR="5080" indent="-172085">
              <a:lnSpc>
                <a:spcPct val="101200"/>
              </a:lnSpc>
              <a:spcBef>
                <a:spcPts val="95"/>
              </a:spcBef>
            </a:pPr>
            <a:r>
              <a:rPr sz="1600" dirty="0">
                <a:latin typeface="Arial"/>
                <a:cs typeface="Arial"/>
              </a:rPr>
              <a:t>Transmisión</a:t>
            </a:r>
            <a:r>
              <a:rPr sz="1600" spc="35" dirty="0">
                <a:latin typeface="Arial"/>
                <a:cs typeface="Arial"/>
              </a:rPr>
              <a:t> </a:t>
            </a:r>
            <a:r>
              <a:rPr sz="1600" spc="-25" dirty="0">
                <a:latin typeface="Arial"/>
                <a:cs typeface="Arial"/>
              </a:rPr>
              <a:t>de </a:t>
            </a:r>
            <a:r>
              <a:rPr sz="1600" spc="-10" dirty="0">
                <a:latin typeface="Arial"/>
                <a:cs typeface="Arial"/>
              </a:rPr>
              <a:t>información</a:t>
            </a:r>
            <a:endParaRPr sz="1600">
              <a:latin typeface="Arial"/>
              <a:cs typeface="Arial"/>
            </a:endParaRPr>
          </a:p>
        </p:txBody>
      </p:sp>
      <p:grpSp>
        <p:nvGrpSpPr>
          <p:cNvPr id="14" name="object 15">
            <a:extLst>
              <a:ext uri="{FF2B5EF4-FFF2-40B4-BE49-F238E27FC236}">
                <a16:creationId xmlns:a16="http://schemas.microsoft.com/office/drawing/2014/main" id="{1759A0EB-8BC2-46AA-A1D1-A54CF87268D8}"/>
              </a:ext>
            </a:extLst>
          </p:cNvPr>
          <p:cNvGrpSpPr/>
          <p:nvPr/>
        </p:nvGrpSpPr>
        <p:grpSpPr>
          <a:xfrm>
            <a:off x="7454900" y="4230611"/>
            <a:ext cx="2869565" cy="1835785"/>
            <a:chOff x="7454900" y="4230611"/>
            <a:chExt cx="2869565" cy="1835785"/>
          </a:xfrm>
        </p:grpSpPr>
        <p:pic>
          <p:nvPicPr>
            <p:cNvPr id="15" name="object 16">
              <a:extLst>
                <a:ext uri="{FF2B5EF4-FFF2-40B4-BE49-F238E27FC236}">
                  <a16:creationId xmlns:a16="http://schemas.microsoft.com/office/drawing/2014/main" id="{DFAC628A-2726-48DE-8D83-61C2367F5023}"/>
                </a:ext>
              </a:extLst>
            </p:cNvPr>
            <p:cNvPicPr/>
            <p:nvPr/>
          </p:nvPicPr>
          <p:blipFill>
            <a:blip r:embed="rId6" cstate="print"/>
            <a:stretch>
              <a:fillRect/>
            </a:stretch>
          </p:blipFill>
          <p:spPr>
            <a:xfrm>
              <a:off x="7454900" y="4230611"/>
              <a:ext cx="2869220" cy="1835561"/>
            </a:xfrm>
            <a:prstGeom prst="rect">
              <a:avLst/>
            </a:prstGeom>
          </p:spPr>
        </p:pic>
        <p:pic>
          <p:nvPicPr>
            <p:cNvPr id="16" name="object 17">
              <a:extLst>
                <a:ext uri="{FF2B5EF4-FFF2-40B4-BE49-F238E27FC236}">
                  <a16:creationId xmlns:a16="http://schemas.microsoft.com/office/drawing/2014/main" id="{4B3DFD07-0596-4C9A-A108-673CD2030136}"/>
                </a:ext>
              </a:extLst>
            </p:cNvPr>
            <p:cNvPicPr/>
            <p:nvPr/>
          </p:nvPicPr>
          <p:blipFill>
            <a:blip r:embed="rId7" cstate="print"/>
            <a:stretch>
              <a:fillRect/>
            </a:stretch>
          </p:blipFill>
          <p:spPr>
            <a:xfrm>
              <a:off x="7673279" y="5956229"/>
              <a:ext cx="2423220" cy="95550"/>
            </a:xfrm>
            <a:prstGeom prst="rect">
              <a:avLst/>
            </a:prstGeom>
          </p:spPr>
        </p:pic>
        <p:sp>
          <p:nvSpPr>
            <p:cNvPr id="17" name="object 18">
              <a:extLst>
                <a:ext uri="{FF2B5EF4-FFF2-40B4-BE49-F238E27FC236}">
                  <a16:creationId xmlns:a16="http://schemas.microsoft.com/office/drawing/2014/main" id="{44FD12A8-6E2E-4DFD-A7BF-CF2CB10DBC3B}"/>
                </a:ext>
              </a:extLst>
            </p:cNvPr>
            <p:cNvSpPr/>
            <p:nvPr/>
          </p:nvSpPr>
          <p:spPr>
            <a:xfrm>
              <a:off x="7526235" y="4261446"/>
              <a:ext cx="2771140" cy="1734820"/>
            </a:xfrm>
            <a:custGeom>
              <a:avLst/>
              <a:gdLst/>
              <a:ahLst/>
              <a:cxnLst/>
              <a:rect l="l" t="t" r="r" b="b"/>
              <a:pathLst>
                <a:path w="2771140" h="1734820">
                  <a:moveTo>
                    <a:pt x="2481656" y="0"/>
                  </a:moveTo>
                  <a:lnTo>
                    <a:pt x="289128" y="0"/>
                  </a:lnTo>
                  <a:lnTo>
                    <a:pt x="242237" y="3783"/>
                  </a:lnTo>
                  <a:lnTo>
                    <a:pt x="197752" y="14737"/>
                  </a:lnTo>
                  <a:lnTo>
                    <a:pt x="156270" y="32267"/>
                  </a:lnTo>
                  <a:lnTo>
                    <a:pt x="118385" y="55777"/>
                  </a:lnTo>
                  <a:lnTo>
                    <a:pt x="84694" y="84674"/>
                  </a:lnTo>
                  <a:lnTo>
                    <a:pt x="55793" y="118360"/>
                  </a:lnTo>
                  <a:lnTo>
                    <a:pt x="32277" y="156243"/>
                  </a:lnTo>
                  <a:lnTo>
                    <a:pt x="14742" y="197726"/>
                  </a:lnTo>
                  <a:lnTo>
                    <a:pt x="3784" y="242215"/>
                  </a:lnTo>
                  <a:lnTo>
                    <a:pt x="0" y="289115"/>
                  </a:lnTo>
                  <a:lnTo>
                    <a:pt x="0" y="1445323"/>
                  </a:lnTo>
                  <a:lnTo>
                    <a:pt x="3784" y="1492206"/>
                  </a:lnTo>
                  <a:lnTo>
                    <a:pt x="14742" y="1536677"/>
                  </a:lnTo>
                  <a:lnTo>
                    <a:pt x="32277" y="1578140"/>
                  </a:lnTo>
                  <a:lnTo>
                    <a:pt x="55793" y="1616002"/>
                  </a:lnTo>
                  <a:lnTo>
                    <a:pt x="84694" y="1649669"/>
                  </a:lnTo>
                  <a:lnTo>
                    <a:pt x="118385" y="1678547"/>
                  </a:lnTo>
                  <a:lnTo>
                    <a:pt x="156270" y="1702042"/>
                  </a:lnTo>
                  <a:lnTo>
                    <a:pt x="197752" y="1719559"/>
                  </a:lnTo>
                  <a:lnTo>
                    <a:pt x="242237" y="1730505"/>
                  </a:lnTo>
                  <a:lnTo>
                    <a:pt x="289128" y="1734286"/>
                  </a:lnTo>
                  <a:lnTo>
                    <a:pt x="2481656" y="1734286"/>
                  </a:lnTo>
                  <a:lnTo>
                    <a:pt x="2528545" y="1730505"/>
                  </a:lnTo>
                  <a:lnTo>
                    <a:pt x="2573026" y="1719559"/>
                  </a:lnTo>
                  <a:lnTo>
                    <a:pt x="2614503" y="1702042"/>
                  </a:lnTo>
                  <a:lnTo>
                    <a:pt x="2652380" y="1678547"/>
                  </a:lnTo>
                  <a:lnTo>
                    <a:pt x="2686064" y="1649669"/>
                  </a:lnTo>
                  <a:lnTo>
                    <a:pt x="2714958" y="1616002"/>
                  </a:lnTo>
                  <a:lnTo>
                    <a:pt x="2738467" y="1578140"/>
                  </a:lnTo>
                  <a:lnTo>
                    <a:pt x="2755996" y="1536677"/>
                  </a:lnTo>
                  <a:lnTo>
                    <a:pt x="2766950" y="1492206"/>
                  </a:lnTo>
                  <a:lnTo>
                    <a:pt x="2770733" y="1445323"/>
                  </a:lnTo>
                  <a:lnTo>
                    <a:pt x="2770733" y="289115"/>
                  </a:lnTo>
                  <a:lnTo>
                    <a:pt x="2766950" y="242215"/>
                  </a:lnTo>
                  <a:lnTo>
                    <a:pt x="2755996" y="197726"/>
                  </a:lnTo>
                  <a:lnTo>
                    <a:pt x="2738467" y="156243"/>
                  </a:lnTo>
                  <a:lnTo>
                    <a:pt x="2714958" y="118360"/>
                  </a:lnTo>
                  <a:lnTo>
                    <a:pt x="2686064" y="84674"/>
                  </a:lnTo>
                  <a:lnTo>
                    <a:pt x="2652380" y="55777"/>
                  </a:lnTo>
                  <a:lnTo>
                    <a:pt x="2614503" y="32267"/>
                  </a:lnTo>
                  <a:lnTo>
                    <a:pt x="2573026" y="14737"/>
                  </a:lnTo>
                  <a:lnTo>
                    <a:pt x="2528545" y="3783"/>
                  </a:lnTo>
                  <a:lnTo>
                    <a:pt x="2481656" y="0"/>
                  </a:lnTo>
                  <a:close/>
                </a:path>
              </a:pathLst>
            </a:custGeom>
            <a:solidFill>
              <a:srgbClr val="FFC000"/>
            </a:solidFill>
          </p:spPr>
          <p:txBody>
            <a:bodyPr wrap="square" lIns="0" tIns="0" rIns="0" bIns="0" rtlCol="0"/>
            <a:lstStyle/>
            <a:p>
              <a:endParaRPr/>
            </a:p>
          </p:txBody>
        </p:sp>
        <p:sp>
          <p:nvSpPr>
            <p:cNvPr id="18" name="object 19">
              <a:extLst>
                <a:ext uri="{FF2B5EF4-FFF2-40B4-BE49-F238E27FC236}">
                  <a16:creationId xmlns:a16="http://schemas.microsoft.com/office/drawing/2014/main" id="{CCE83E65-B946-4311-B70B-C21F6C18BD60}"/>
                </a:ext>
              </a:extLst>
            </p:cNvPr>
            <p:cNvSpPr/>
            <p:nvPr/>
          </p:nvSpPr>
          <p:spPr>
            <a:xfrm>
              <a:off x="7526235" y="4261446"/>
              <a:ext cx="2771140" cy="1734820"/>
            </a:xfrm>
            <a:custGeom>
              <a:avLst/>
              <a:gdLst/>
              <a:ahLst/>
              <a:cxnLst/>
              <a:rect l="l" t="t" r="r" b="b"/>
              <a:pathLst>
                <a:path w="2771140" h="1734820">
                  <a:moveTo>
                    <a:pt x="0" y="289115"/>
                  </a:moveTo>
                  <a:lnTo>
                    <a:pt x="3784" y="242215"/>
                  </a:lnTo>
                  <a:lnTo>
                    <a:pt x="14742" y="197726"/>
                  </a:lnTo>
                  <a:lnTo>
                    <a:pt x="32277" y="156243"/>
                  </a:lnTo>
                  <a:lnTo>
                    <a:pt x="55793" y="118360"/>
                  </a:lnTo>
                  <a:lnTo>
                    <a:pt x="84694" y="84674"/>
                  </a:lnTo>
                  <a:lnTo>
                    <a:pt x="118385" y="55777"/>
                  </a:lnTo>
                  <a:lnTo>
                    <a:pt x="156270" y="32267"/>
                  </a:lnTo>
                  <a:lnTo>
                    <a:pt x="197752" y="14737"/>
                  </a:lnTo>
                  <a:lnTo>
                    <a:pt x="242237" y="3783"/>
                  </a:lnTo>
                  <a:lnTo>
                    <a:pt x="289128" y="0"/>
                  </a:lnTo>
                  <a:lnTo>
                    <a:pt x="2481656" y="0"/>
                  </a:lnTo>
                  <a:lnTo>
                    <a:pt x="2528545" y="3783"/>
                  </a:lnTo>
                  <a:lnTo>
                    <a:pt x="2573026" y="14737"/>
                  </a:lnTo>
                  <a:lnTo>
                    <a:pt x="2614503" y="32267"/>
                  </a:lnTo>
                  <a:lnTo>
                    <a:pt x="2652380" y="55777"/>
                  </a:lnTo>
                  <a:lnTo>
                    <a:pt x="2686064" y="84674"/>
                  </a:lnTo>
                  <a:lnTo>
                    <a:pt x="2714958" y="118360"/>
                  </a:lnTo>
                  <a:lnTo>
                    <a:pt x="2738467" y="156243"/>
                  </a:lnTo>
                  <a:lnTo>
                    <a:pt x="2755996" y="197726"/>
                  </a:lnTo>
                  <a:lnTo>
                    <a:pt x="2766950" y="242215"/>
                  </a:lnTo>
                  <a:lnTo>
                    <a:pt x="2770733" y="289115"/>
                  </a:lnTo>
                  <a:lnTo>
                    <a:pt x="2770733" y="1445323"/>
                  </a:lnTo>
                  <a:lnTo>
                    <a:pt x="2766950" y="1492206"/>
                  </a:lnTo>
                  <a:lnTo>
                    <a:pt x="2755996" y="1536677"/>
                  </a:lnTo>
                  <a:lnTo>
                    <a:pt x="2738467" y="1578140"/>
                  </a:lnTo>
                  <a:lnTo>
                    <a:pt x="2714958" y="1616002"/>
                  </a:lnTo>
                  <a:lnTo>
                    <a:pt x="2686064" y="1649669"/>
                  </a:lnTo>
                  <a:lnTo>
                    <a:pt x="2652380" y="1678547"/>
                  </a:lnTo>
                  <a:lnTo>
                    <a:pt x="2614503" y="1702042"/>
                  </a:lnTo>
                  <a:lnTo>
                    <a:pt x="2573026" y="1719559"/>
                  </a:lnTo>
                  <a:lnTo>
                    <a:pt x="2528545" y="1730505"/>
                  </a:lnTo>
                  <a:lnTo>
                    <a:pt x="2481656" y="1734286"/>
                  </a:lnTo>
                  <a:lnTo>
                    <a:pt x="289128" y="1734286"/>
                  </a:lnTo>
                  <a:lnTo>
                    <a:pt x="242237" y="1730505"/>
                  </a:lnTo>
                  <a:lnTo>
                    <a:pt x="197752" y="1719559"/>
                  </a:lnTo>
                  <a:lnTo>
                    <a:pt x="156270" y="1702042"/>
                  </a:lnTo>
                  <a:lnTo>
                    <a:pt x="118385" y="1678547"/>
                  </a:lnTo>
                  <a:lnTo>
                    <a:pt x="84694" y="1649669"/>
                  </a:lnTo>
                  <a:lnTo>
                    <a:pt x="55793" y="1616002"/>
                  </a:lnTo>
                  <a:lnTo>
                    <a:pt x="32277" y="1578140"/>
                  </a:lnTo>
                  <a:lnTo>
                    <a:pt x="14742" y="1536677"/>
                  </a:lnTo>
                  <a:lnTo>
                    <a:pt x="3784" y="1492206"/>
                  </a:lnTo>
                  <a:lnTo>
                    <a:pt x="0" y="1445323"/>
                  </a:lnTo>
                  <a:lnTo>
                    <a:pt x="0" y="289115"/>
                  </a:lnTo>
                  <a:close/>
                </a:path>
              </a:pathLst>
            </a:custGeom>
            <a:ln w="20561">
              <a:solidFill>
                <a:srgbClr val="A1A1A1"/>
              </a:solidFill>
            </a:ln>
          </p:spPr>
          <p:txBody>
            <a:bodyPr wrap="square" lIns="0" tIns="0" rIns="0" bIns="0" rtlCol="0"/>
            <a:lstStyle/>
            <a:p>
              <a:endParaRPr/>
            </a:p>
          </p:txBody>
        </p:sp>
      </p:grpSp>
      <p:sp>
        <p:nvSpPr>
          <p:cNvPr id="19" name="object 20">
            <a:extLst>
              <a:ext uri="{FF2B5EF4-FFF2-40B4-BE49-F238E27FC236}">
                <a16:creationId xmlns:a16="http://schemas.microsoft.com/office/drawing/2014/main" id="{063D1BAA-BDA4-4B33-AAFA-CCBAADF64B5C}"/>
              </a:ext>
            </a:extLst>
          </p:cNvPr>
          <p:cNvSpPr txBox="1"/>
          <p:nvPr/>
        </p:nvSpPr>
        <p:spPr>
          <a:xfrm>
            <a:off x="7848207" y="4370378"/>
            <a:ext cx="2125345" cy="1506220"/>
          </a:xfrm>
          <a:prstGeom prst="rect">
            <a:avLst/>
          </a:prstGeom>
        </p:spPr>
        <p:txBody>
          <a:bodyPr vert="horz" wrap="square" lIns="0" tIns="12065" rIns="0" bIns="0" rtlCol="0">
            <a:spAutoFit/>
          </a:bodyPr>
          <a:lstStyle/>
          <a:p>
            <a:pPr marL="12065" marR="5080" indent="635" algn="ctr">
              <a:lnSpc>
                <a:spcPct val="101200"/>
              </a:lnSpc>
              <a:spcBef>
                <a:spcPts val="95"/>
              </a:spcBef>
            </a:pPr>
            <a:r>
              <a:rPr sz="1600" dirty="0">
                <a:latin typeface="Arial"/>
                <a:cs typeface="Arial"/>
              </a:rPr>
              <a:t>Dialógico</a:t>
            </a:r>
            <a:r>
              <a:rPr sz="1600" spc="70" dirty="0">
                <a:latin typeface="Arial"/>
                <a:cs typeface="Arial"/>
              </a:rPr>
              <a:t> </a:t>
            </a:r>
            <a:r>
              <a:rPr sz="1600" dirty="0">
                <a:latin typeface="Arial"/>
                <a:cs typeface="Arial"/>
              </a:rPr>
              <a:t>(ayudar</a:t>
            </a:r>
            <a:r>
              <a:rPr sz="1600" spc="35" dirty="0">
                <a:latin typeface="Arial"/>
                <a:cs typeface="Arial"/>
              </a:rPr>
              <a:t> </a:t>
            </a:r>
            <a:r>
              <a:rPr sz="1600" spc="-25" dirty="0">
                <a:latin typeface="Arial"/>
                <a:cs typeface="Arial"/>
              </a:rPr>
              <a:t>al </a:t>
            </a:r>
            <a:r>
              <a:rPr sz="1600" dirty="0">
                <a:latin typeface="Arial"/>
                <a:cs typeface="Arial"/>
              </a:rPr>
              <a:t>desarrollo</a:t>
            </a:r>
            <a:r>
              <a:rPr sz="1600" spc="20" dirty="0">
                <a:latin typeface="Arial"/>
                <a:cs typeface="Arial"/>
              </a:rPr>
              <a:t> </a:t>
            </a:r>
            <a:r>
              <a:rPr sz="1600" dirty="0">
                <a:latin typeface="Arial"/>
                <a:cs typeface="Arial"/>
              </a:rPr>
              <a:t>de</a:t>
            </a:r>
            <a:r>
              <a:rPr sz="1600" spc="15" dirty="0">
                <a:latin typeface="Arial"/>
                <a:cs typeface="Arial"/>
              </a:rPr>
              <a:t> </a:t>
            </a:r>
            <a:r>
              <a:rPr sz="1600" spc="-25" dirty="0">
                <a:latin typeface="Arial"/>
                <a:cs typeface="Arial"/>
              </a:rPr>
              <a:t>las </a:t>
            </a:r>
            <a:r>
              <a:rPr sz="1600" dirty="0">
                <a:latin typeface="Arial"/>
                <a:cs typeface="Arial"/>
              </a:rPr>
              <a:t>habilidades</a:t>
            </a:r>
            <a:r>
              <a:rPr sz="1600" spc="45" dirty="0">
                <a:latin typeface="Arial"/>
                <a:cs typeface="Arial"/>
              </a:rPr>
              <a:t> </a:t>
            </a:r>
            <a:r>
              <a:rPr sz="1600" dirty="0">
                <a:latin typeface="Arial"/>
                <a:cs typeface="Arial"/>
              </a:rPr>
              <a:t>de </a:t>
            </a:r>
            <a:r>
              <a:rPr sz="1600" spc="-25" dirty="0">
                <a:latin typeface="Arial"/>
                <a:cs typeface="Arial"/>
              </a:rPr>
              <a:t>los </a:t>
            </a:r>
            <a:r>
              <a:rPr sz="1600" dirty="0">
                <a:latin typeface="Arial"/>
                <a:cs typeface="Arial"/>
              </a:rPr>
              <a:t>estudiantes</a:t>
            </a:r>
            <a:r>
              <a:rPr sz="1600" spc="25" dirty="0">
                <a:latin typeface="Arial"/>
                <a:cs typeface="Arial"/>
              </a:rPr>
              <a:t> </a:t>
            </a:r>
            <a:r>
              <a:rPr sz="1600" spc="-20" dirty="0">
                <a:latin typeface="Arial"/>
                <a:cs typeface="Arial"/>
              </a:rPr>
              <a:t>para </a:t>
            </a:r>
            <a:r>
              <a:rPr sz="1600" dirty="0">
                <a:latin typeface="Arial"/>
                <a:cs typeface="Arial"/>
              </a:rPr>
              <a:t>monitorear,</a:t>
            </a:r>
            <a:r>
              <a:rPr sz="1600" spc="30" dirty="0">
                <a:latin typeface="Arial"/>
                <a:cs typeface="Arial"/>
              </a:rPr>
              <a:t> </a:t>
            </a:r>
            <a:r>
              <a:rPr sz="1600" dirty="0">
                <a:latin typeface="Arial"/>
                <a:cs typeface="Arial"/>
              </a:rPr>
              <a:t>evaluar</a:t>
            </a:r>
            <a:r>
              <a:rPr sz="1600" spc="50" dirty="0">
                <a:latin typeface="Arial"/>
                <a:cs typeface="Arial"/>
              </a:rPr>
              <a:t> </a:t>
            </a:r>
            <a:r>
              <a:rPr sz="1600" spc="-50" dirty="0">
                <a:latin typeface="Arial"/>
                <a:cs typeface="Arial"/>
              </a:rPr>
              <a:t>y </a:t>
            </a:r>
            <a:r>
              <a:rPr sz="1600" dirty="0">
                <a:latin typeface="Arial"/>
                <a:cs typeface="Arial"/>
              </a:rPr>
              <a:t>regular</a:t>
            </a:r>
            <a:r>
              <a:rPr sz="1600" spc="25" dirty="0">
                <a:latin typeface="Arial"/>
                <a:cs typeface="Arial"/>
              </a:rPr>
              <a:t> </a:t>
            </a:r>
            <a:r>
              <a:rPr sz="1600" dirty="0">
                <a:latin typeface="Arial"/>
                <a:cs typeface="Arial"/>
              </a:rPr>
              <a:t>su</a:t>
            </a:r>
            <a:r>
              <a:rPr sz="1600" spc="25" dirty="0">
                <a:latin typeface="Arial"/>
                <a:cs typeface="Arial"/>
              </a:rPr>
              <a:t> </a:t>
            </a:r>
            <a:r>
              <a:rPr sz="1600" spc="-10" dirty="0">
                <a:latin typeface="Arial"/>
                <a:cs typeface="Arial"/>
              </a:rPr>
              <a:t>aprendizaje)</a:t>
            </a:r>
            <a:endParaRPr sz="1600">
              <a:latin typeface="Arial"/>
              <a:cs typeface="Arial"/>
            </a:endParaRPr>
          </a:p>
        </p:txBody>
      </p:sp>
      <p:sp>
        <p:nvSpPr>
          <p:cNvPr id="20" name="object 21">
            <a:extLst>
              <a:ext uri="{FF2B5EF4-FFF2-40B4-BE49-F238E27FC236}">
                <a16:creationId xmlns:a16="http://schemas.microsoft.com/office/drawing/2014/main" id="{1912EB74-21BB-4D2B-8B9A-D03035D82BA8}"/>
              </a:ext>
            </a:extLst>
          </p:cNvPr>
          <p:cNvSpPr txBox="1">
            <a:spLocks/>
          </p:cNvSpPr>
          <p:nvPr/>
        </p:nvSpPr>
        <p:spPr>
          <a:xfrm>
            <a:off x="3386668" y="1128727"/>
            <a:ext cx="7458436" cy="568745"/>
          </a:xfrm>
          <a:prstGeom prst="rect">
            <a:avLst/>
          </a:prstGeom>
        </p:spPr>
        <p:txBody>
          <a:bodyPr vert="horz" wrap="square" lIns="0" tIns="1460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spcBef>
                <a:spcPts val="115"/>
              </a:spcBef>
            </a:pPr>
            <a:r>
              <a:rPr lang="es-AR" sz="3600"/>
              <a:t>Retroalimentación</a:t>
            </a:r>
            <a:r>
              <a:rPr lang="es-AR" sz="3600" spc="-90"/>
              <a:t> </a:t>
            </a:r>
            <a:r>
              <a:rPr lang="es-AR" sz="3600" spc="-10"/>
              <a:t>formativa</a:t>
            </a:r>
            <a:endParaRPr lang="es-AR" sz="3600" spc="-10" dirty="0"/>
          </a:p>
        </p:txBody>
      </p:sp>
      <p:pic>
        <p:nvPicPr>
          <p:cNvPr id="21" name="object 8">
            <a:extLst>
              <a:ext uri="{FF2B5EF4-FFF2-40B4-BE49-F238E27FC236}">
                <a16:creationId xmlns:a16="http://schemas.microsoft.com/office/drawing/2014/main" id="{0AD6AAF6-E778-488D-8060-C461EFA322B9}"/>
              </a:ext>
            </a:extLst>
          </p:cNvPr>
          <p:cNvPicPr/>
          <p:nvPr/>
        </p:nvPicPr>
        <p:blipFill>
          <a:blip r:embed="rId8" cstate="print"/>
          <a:stretch>
            <a:fillRect/>
          </a:stretch>
        </p:blipFill>
        <p:spPr>
          <a:xfrm>
            <a:off x="822435" y="1678012"/>
            <a:ext cx="2015477" cy="2170087"/>
          </a:xfrm>
          <a:prstGeom prst="rect">
            <a:avLst/>
          </a:prstGeom>
        </p:spPr>
      </p:pic>
    </p:spTree>
    <p:extLst>
      <p:ext uri="{BB962C8B-B14F-4D97-AF65-F5344CB8AC3E}">
        <p14:creationId xmlns:p14="http://schemas.microsoft.com/office/powerpoint/2010/main" val="1588901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D2B84760-3C22-470D-BDE6-D40A5FA7BB3A}"/>
              </a:ext>
            </a:extLst>
          </p:cNvPr>
          <p:cNvPicPr/>
          <p:nvPr/>
        </p:nvPicPr>
        <p:blipFill>
          <a:blip r:embed="rId2" cstate="print"/>
          <a:stretch>
            <a:fillRect/>
          </a:stretch>
        </p:blipFill>
        <p:spPr>
          <a:xfrm>
            <a:off x="927946" y="355602"/>
            <a:ext cx="9723121" cy="6265332"/>
          </a:xfrm>
          <a:prstGeom prst="rect">
            <a:avLst/>
          </a:prstGeom>
        </p:spPr>
      </p:pic>
    </p:spTree>
    <p:extLst>
      <p:ext uri="{BB962C8B-B14F-4D97-AF65-F5344CB8AC3E}">
        <p14:creationId xmlns:p14="http://schemas.microsoft.com/office/powerpoint/2010/main" val="151702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a:extLst>
              <a:ext uri="{FF2B5EF4-FFF2-40B4-BE49-F238E27FC236}">
                <a16:creationId xmlns:a16="http://schemas.microsoft.com/office/drawing/2014/main" id="{F6DC633E-7667-4728-A3D1-346407D13242}"/>
              </a:ext>
            </a:extLst>
          </p:cNvPr>
          <p:cNvSpPr>
            <a:spLocks noGrp="1"/>
          </p:cNvSpPr>
          <p:nvPr>
            <p:ph type="title"/>
          </p:nvPr>
        </p:nvSpPr>
        <p:spPr/>
        <p:txBody>
          <a:bodyPr/>
          <a:lstStyle/>
          <a:p>
            <a:endParaRPr lang="es-AR" altLang="es-AR"/>
          </a:p>
        </p:txBody>
      </p:sp>
      <p:sp>
        <p:nvSpPr>
          <p:cNvPr id="11267" name="2 Marcador de contenido">
            <a:extLst>
              <a:ext uri="{FF2B5EF4-FFF2-40B4-BE49-F238E27FC236}">
                <a16:creationId xmlns:a16="http://schemas.microsoft.com/office/drawing/2014/main" id="{130177EE-AC21-4420-8A7D-90403A8319D6}"/>
              </a:ext>
            </a:extLst>
          </p:cNvPr>
          <p:cNvSpPr>
            <a:spLocks noGrp="1"/>
          </p:cNvSpPr>
          <p:nvPr>
            <p:ph sz="quarter" idx="1"/>
          </p:nvPr>
        </p:nvSpPr>
        <p:spPr>
          <a:xfrm>
            <a:off x="1981200" y="785813"/>
            <a:ext cx="8229600" cy="5340350"/>
          </a:xfrm>
        </p:spPr>
        <p:txBody>
          <a:bodyPr>
            <a:normAutofit lnSpcReduction="10000"/>
          </a:bodyPr>
          <a:lstStyle/>
          <a:p>
            <a:pPr>
              <a:buFont typeface="Wingdings 2" panose="05020102010507070707" pitchFamily="18" charset="2"/>
              <a:buNone/>
            </a:pPr>
            <a:r>
              <a:rPr lang="es-AR" altLang="es-AR" sz="4000" u="sng"/>
              <a:t>La evaluación formativa tiene cuatro objetivos principales</a:t>
            </a:r>
            <a:r>
              <a:rPr lang="es-AR" altLang="es-AR" sz="4000"/>
              <a:t>:</a:t>
            </a:r>
          </a:p>
          <a:p>
            <a:pPr>
              <a:buFont typeface="Wingdings 2" panose="05020102010507070707" pitchFamily="18" charset="2"/>
              <a:buNone/>
            </a:pPr>
            <a:endParaRPr lang="es-AR" altLang="es-AR" sz="4000"/>
          </a:p>
          <a:p>
            <a:r>
              <a:rPr lang="es-AR" altLang="es-AR" sz="4000"/>
              <a:t> 1. Regulación pedagógica</a:t>
            </a:r>
          </a:p>
          <a:p>
            <a:r>
              <a:rPr lang="es-AR" altLang="es-AR" sz="4000"/>
              <a:t> 2. Gestión de los errores </a:t>
            </a:r>
          </a:p>
          <a:p>
            <a:r>
              <a:rPr lang="es-AR" altLang="es-AR" sz="4000"/>
              <a:t>3. La profundización de los logros</a:t>
            </a:r>
          </a:p>
          <a:p>
            <a:r>
              <a:rPr lang="es-AR" altLang="es-AR" sz="4000"/>
              <a:t> 4. Autoevaluación de los alumnos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46F74E1-3FA8-4FD9-8440-48A1791D72B3}"/>
              </a:ext>
            </a:extLst>
          </p:cNvPr>
          <p:cNvSpPr>
            <a:spLocks noGrp="1"/>
          </p:cNvSpPr>
          <p:nvPr>
            <p:ph type="title"/>
          </p:nvPr>
        </p:nvSpPr>
        <p:spPr>
          <a:xfrm>
            <a:off x="643467" y="816638"/>
            <a:ext cx="3367359" cy="5224724"/>
          </a:xfrm>
        </p:spPr>
        <p:txBody>
          <a:bodyPr anchor="ctr">
            <a:normAutofit/>
          </a:bodyPr>
          <a:lstStyle/>
          <a:p>
            <a:r>
              <a:rPr lang="es-AR" b="1" dirty="0"/>
              <a:t>Los proyectos de Ferias implican un proceso, de reflexión, producción, desarrollo y evaluación</a:t>
            </a:r>
            <a:endParaRPr lang="es-AR" b="1"/>
          </a:p>
        </p:txBody>
      </p:sp>
      <p:sp>
        <p:nvSpPr>
          <p:cNvPr id="3" name="Marcador de contenido 2">
            <a:extLst>
              <a:ext uri="{FF2B5EF4-FFF2-40B4-BE49-F238E27FC236}">
                <a16:creationId xmlns:a16="http://schemas.microsoft.com/office/drawing/2014/main" id="{3F00C556-A083-4E92-BEFE-88243513BB23}"/>
              </a:ext>
            </a:extLst>
          </p:cNvPr>
          <p:cNvSpPr>
            <a:spLocks noGrp="1"/>
          </p:cNvSpPr>
          <p:nvPr>
            <p:ph idx="1"/>
          </p:nvPr>
        </p:nvSpPr>
        <p:spPr>
          <a:xfrm>
            <a:off x="4654294" y="816638"/>
            <a:ext cx="5103853" cy="5224724"/>
          </a:xfrm>
        </p:spPr>
        <p:txBody>
          <a:bodyPr anchor="ctr">
            <a:normAutofit/>
          </a:bodyPr>
          <a:lstStyle/>
          <a:p>
            <a:pPr marL="0" indent="0">
              <a:buNone/>
            </a:pPr>
            <a:r>
              <a:rPr lang="es-AR" sz="2000" b="1" dirty="0">
                <a:effectLst/>
                <a:latin typeface="Helvetica" panose="020B0604020202020204" pitchFamily="34" charset="0"/>
                <a:ea typeface="Times New Roman" panose="02020603050405020304" pitchFamily="18" charset="0"/>
              </a:rPr>
              <a:t>Las ferias de ciencias no son un evento, sólo incluyen un evento.</a:t>
            </a:r>
            <a:br>
              <a:rPr lang="es-AR" sz="2000" dirty="0">
                <a:effectLst/>
                <a:latin typeface="Helvetica" panose="020B0604020202020204" pitchFamily="34" charset="0"/>
                <a:ea typeface="Times New Roman" panose="02020603050405020304" pitchFamily="18" charset="0"/>
              </a:rPr>
            </a:br>
            <a:r>
              <a:rPr lang="es-AR" sz="2000" dirty="0">
                <a:effectLst/>
                <a:latin typeface="Helvetica" panose="020B0604020202020204" pitchFamily="34" charset="0"/>
                <a:ea typeface="Times New Roman" panose="02020603050405020304" pitchFamily="18" charset="0"/>
              </a:rPr>
              <a:t>Tampoco materializan una competencia educativa, sólo señalan aquellos trabajos y equipos que se destacan y/o sorprenden.</a:t>
            </a:r>
          </a:p>
          <a:p>
            <a:pPr marL="0" indent="0">
              <a:buNone/>
            </a:pPr>
            <a:r>
              <a:rPr lang="es-AR" sz="2000" dirty="0">
                <a:effectLst/>
                <a:latin typeface="Helvetica" panose="020B0604020202020204" pitchFamily="34" charset="0"/>
                <a:ea typeface="Times New Roman" panose="02020603050405020304" pitchFamily="18" charset="0"/>
              </a:rPr>
              <a:t>Las ferias son un proceso educativo instalado como una estrategia para la mejora de la enseñanza y de los aprendizajes, ni la única ni la mejor.</a:t>
            </a:r>
          </a:p>
          <a:p>
            <a:pPr marL="0" indent="0">
              <a:buNone/>
            </a:pPr>
            <a:r>
              <a:rPr lang="es-AR" sz="2000" dirty="0">
                <a:effectLst/>
                <a:latin typeface="Helvetica" panose="020B0604020202020204" pitchFamily="34" charset="0"/>
                <a:ea typeface="Times New Roman" panose="02020603050405020304" pitchFamily="18" charset="0"/>
              </a:rPr>
              <a:t>Son una práctica cultural instalada hace décadas que evoluciona con la escuela, y se adapta y moldea a los intereses del sistema educativo con el fin optimizar su compromiso con la sociedad y con la época.</a:t>
            </a:r>
            <a:endParaRPr lang="es-AR" sz="2000" dirty="0"/>
          </a:p>
        </p:txBody>
      </p:sp>
    </p:spTree>
    <p:extLst>
      <p:ext uri="{BB962C8B-B14F-4D97-AF65-F5344CB8AC3E}">
        <p14:creationId xmlns:p14="http://schemas.microsoft.com/office/powerpoint/2010/main" val="1147666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99659" y="5062220"/>
            <a:ext cx="7292340" cy="1795778"/>
          </a:xfrm>
          <a:prstGeom prst="rect">
            <a:avLst/>
          </a:prstGeom>
        </p:spPr>
      </p:pic>
      <p:sp>
        <p:nvSpPr>
          <p:cNvPr id="3" name="object 3"/>
          <p:cNvSpPr/>
          <p:nvPr/>
        </p:nvSpPr>
        <p:spPr>
          <a:xfrm>
            <a:off x="0" y="12700"/>
            <a:ext cx="825500" cy="508000"/>
          </a:xfrm>
          <a:custGeom>
            <a:avLst/>
            <a:gdLst/>
            <a:ahLst/>
            <a:cxnLst/>
            <a:rect l="l" t="t" r="r" b="b"/>
            <a:pathLst>
              <a:path w="825500" h="508000">
                <a:moveTo>
                  <a:pt x="825500" y="0"/>
                </a:moveTo>
                <a:lnTo>
                  <a:pt x="0" y="0"/>
                </a:lnTo>
                <a:lnTo>
                  <a:pt x="0" y="508000"/>
                </a:lnTo>
                <a:lnTo>
                  <a:pt x="825500" y="508000"/>
                </a:lnTo>
                <a:lnTo>
                  <a:pt x="825500" y="0"/>
                </a:lnTo>
                <a:close/>
              </a:path>
            </a:pathLst>
          </a:custGeom>
          <a:solidFill>
            <a:srgbClr val="E33866"/>
          </a:solidFill>
        </p:spPr>
        <p:txBody>
          <a:bodyPr wrap="square" lIns="0" tIns="0" rIns="0" bIns="0" rtlCol="0"/>
          <a:lstStyle/>
          <a:p>
            <a:endParaRPr/>
          </a:p>
        </p:txBody>
      </p:sp>
      <p:sp>
        <p:nvSpPr>
          <p:cNvPr id="4" name="object 4"/>
          <p:cNvSpPr txBox="1"/>
          <p:nvPr/>
        </p:nvSpPr>
        <p:spPr>
          <a:xfrm>
            <a:off x="289877" y="95250"/>
            <a:ext cx="238760" cy="330200"/>
          </a:xfrm>
          <a:prstGeom prst="rect">
            <a:avLst/>
          </a:prstGeom>
        </p:spPr>
        <p:txBody>
          <a:bodyPr vert="horz" wrap="square" lIns="0" tIns="12700" rIns="0" bIns="0" rtlCol="0">
            <a:spAutoFit/>
          </a:bodyPr>
          <a:lstStyle/>
          <a:p>
            <a:pPr marL="12700">
              <a:lnSpc>
                <a:spcPct val="100000"/>
              </a:lnSpc>
              <a:spcBef>
                <a:spcPts val="100"/>
              </a:spcBef>
            </a:pPr>
            <a:r>
              <a:rPr sz="2000" b="1" spc="-25" dirty="0">
                <a:solidFill>
                  <a:srgbClr val="FFFFFF"/>
                </a:solidFill>
                <a:latin typeface="Arial"/>
                <a:cs typeface="Arial"/>
              </a:rPr>
              <a:t>.</a:t>
            </a:r>
            <a:endParaRPr sz="2000" dirty="0">
              <a:latin typeface="Arial"/>
              <a:cs typeface="Arial"/>
            </a:endParaRPr>
          </a:p>
        </p:txBody>
      </p:sp>
      <p:pic>
        <p:nvPicPr>
          <p:cNvPr id="6" name="object 6"/>
          <p:cNvPicPr/>
          <p:nvPr/>
        </p:nvPicPr>
        <p:blipFill>
          <a:blip r:embed="rId3" cstate="print"/>
          <a:stretch>
            <a:fillRect/>
          </a:stretch>
        </p:blipFill>
        <p:spPr>
          <a:xfrm>
            <a:off x="1082039" y="3967479"/>
            <a:ext cx="2514854" cy="1547114"/>
          </a:xfrm>
          <a:prstGeom prst="rect">
            <a:avLst/>
          </a:prstGeom>
        </p:spPr>
      </p:pic>
      <p:sp>
        <p:nvSpPr>
          <p:cNvPr id="7" name="object 7"/>
          <p:cNvSpPr txBox="1"/>
          <p:nvPr/>
        </p:nvSpPr>
        <p:spPr>
          <a:xfrm>
            <a:off x="1409953" y="4243641"/>
            <a:ext cx="1841500" cy="1159510"/>
          </a:xfrm>
          <a:prstGeom prst="rect">
            <a:avLst/>
          </a:prstGeom>
        </p:spPr>
        <p:txBody>
          <a:bodyPr vert="horz" wrap="square" lIns="0" tIns="12700" rIns="0" bIns="0" rtlCol="0">
            <a:spAutoFit/>
          </a:bodyPr>
          <a:lstStyle/>
          <a:p>
            <a:pPr marL="123825" indent="-111760" algn="just">
              <a:lnSpc>
                <a:spcPts val="1560"/>
              </a:lnSpc>
              <a:spcBef>
                <a:spcPts val="100"/>
              </a:spcBef>
              <a:buChar char="•"/>
              <a:tabLst>
                <a:tab pos="124460" algn="l"/>
              </a:tabLst>
            </a:pPr>
            <a:r>
              <a:rPr sz="1400" dirty="0">
                <a:latin typeface="Arial"/>
                <a:cs typeface="Arial"/>
              </a:rPr>
              <a:t>Explícame</a:t>
            </a:r>
            <a:r>
              <a:rPr sz="1400" spc="-30" dirty="0">
                <a:latin typeface="Arial"/>
                <a:cs typeface="Arial"/>
              </a:rPr>
              <a:t> </a:t>
            </a:r>
            <a:r>
              <a:rPr sz="1400" dirty="0">
                <a:latin typeface="Arial"/>
                <a:cs typeface="Arial"/>
              </a:rPr>
              <a:t>con</a:t>
            </a:r>
            <a:r>
              <a:rPr sz="1400" spc="-25" dirty="0">
                <a:latin typeface="Arial"/>
                <a:cs typeface="Arial"/>
              </a:rPr>
              <a:t> </a:t>
            </a:r>
            <a:r>
              <a:rPr sz="1400" spc="-20" dirty="0">
                <a:latin typeface="Arial"/>
                <a:cs typeface="Arial"/>
              </a:rPr>
              <a:t>mayor</a:t>
            </a:r>
            <a:endParaRPr sz="1400">
              <a:latin typeface="Arial"/>
              <a:cs typeface="Arial"/>
            </a:endParaRPr>
          </a:p>
          <a:p>
            <a:pPr marL="12700" algn="just">
              <a:lnSpc>
                <a:spcPts val="1450"/>
              </a:lnSpc>
            </a:pPr>
            <a:r>
              <a:rPr sz="1400" dirty="0">
                <a:latin typeface="Arial"/>
                <a:cs typeface="Arial"/>
              </a:rPr>
              <a:t>detalle</a:t>
            </a:r>
            <a:r>
              <a:rPr sz="1400" spc="-20" dirty="0">
                <a:latin typeface="Arial"/>
                <a:cs typeface="Arial"/>
              </a:rPr>
              <a:t> </a:t>
            </a:r>
            <a:r>
              <a:rPr sz="1400" dirty="0">
                <a:latin typeface="Arial"/>
                <a:cs typeface="Arial"/>
              </a:rPr>
              <a:t>sobre</a:t>
            </a:r>
            <a:r>
              <a:rPr sz="1400" spc="-20" dirty="0">
                <a:latin typeface="Arial"/>
                <a:cs typeface="Arial"/>
              </a:rPr>
              <a:t> </a:t>
            </a:r>
            <a:r>
              <a:rPr sz="1400" spc="-50" dirty="0">
                <a:latin typeface="Arial"/>
                <a:cs typeface="Arial"/>
              </a:rPr>
              <a:t>…</a:t>
            </a:r>
            <a:endParaRPr sz="1400">
              <a:latin typeface="Arial"/>
              <a:cs typeface="Arial"/>
            </a:endParaRPr>
          </a:p>
          <a:p>
            <a:pPr marL="12700" marR="97790" algn="just">
              <a:lnSpc>
                <a:spcPts val="1440"/>
              </a:lnSpc>
              <a:spcBef>
                <a:spcPts val="140"/>
              </a:spcBef>
              <a:buChar char="•"/>
              <a:tabLst>
                <a:tab pos="124460" algn="l"/>
              </a:tabLst>
            </a:pPr>
            <a:r>
              <a:rPr sz="1400" dirty="0">
                <a:latin typeface="Arial"/>
                <a:cs typeface="Arial"/>
              </a:rPr>
              <a:t>Dijiste</a:t>
            </a:r>
            <a:r>
              <a:rPr sz="1400" spc="-20" dirty="0">
                <a:latin typeface="Arial"/>
                <a:cs typeface="Arial"/>
              </a:rPr>
              <a:t> </a:t>
            </a:r>
            <a:r>
              <a:rPr sz="1400" dirty="0">
                <a:latin typeface="Arial"/>
                <a:cs typeface="Arial"/>
              </a:rPr>
              <a:t>que</a:t>
            </a:r>
            <a:r>
              <a:rPr sz="1400" spc="-15" dirty="0">
                <a:latin typeface="Arial"/>
                <a:cs typeface="Arial"/>
              </a:rPr>
              <a:t> </a:t>
            </a:r>
            <a:r>
              <a:rPr sz="1400" dirty="0">
                <a:latin typeface="Arial"/>
                <a:cs typeface="Arial"/>
              </a:rPr>
              <a:t>se</a:t>
            </a:r>
            <a:r>
              <a:rPr sz="1400" spc="5" dirty="0">
                <a:latin typeface="Arial"/>
                <a:cs typeface="Arial"/>
              </a:rPr>
              <a:t> </a:t>
            </a:r>
            <a:r>
              <a:rPr sz="1400" spc="-10" dirty="0">
                <a:latin typeface="Arial"/>
                <a:cs typeface="Arial"/>
              </a:rPr>
              <a:t>puede </a:t>
            </a:r>
            <a:r>
              <a:rPr sz="1400" dirty="0">
                <a:latin typeface="Arial"/>
                <a:cs typeface="Arial"/>
              </a:rPr>
              <a:t>hacer</a:t>
            </a:r>
            <a:r>
              <a:rPr sz="1400" spc="-15" dirty="0">
                <a:latin typeface="Arial"/>
                <a:cs typeface="Arial"/>
              </a:rPr>
              <a:t> </a:t>
            </a:r>
            <a:r>
              <a:rPr sz="1400" dirty="0">
                <a:latin typeface="Arial"/>
                <a:cs typeface="Arial"/>
              </a:rPr>
              <a:t>así…</a:t>
            </a:r>
            <a:r>
              <a:rPr sz="1400" spc="-20" dirty="0">
                <a:latin typeface="Arial"/>
                <a:cs typeface="Arial"/>
              </a:rPr>
              <a:t> </a:t>
            </a:r>
            <a:r>
              <a:rPr sz="1400" dirty="0">
                <a:latin typeface="Arial"/>
                <a:cs typeface="Arial"/>
              </a:rPr>
              <a:t>¿a</a:t>
            </a:r>
            <a:r>
              <a:rPr sz="1400" spc="-20" dirty="0">
                <a:latin typeface="Arial"/>
                <a:cs typeface="Arial"/>
              </a:rPr>
              <a:t> </a:t>
            </a:r>
            <a:r>
              <a:rPr sz="1400" dirty="0">
                <a:latin typeface="Arial"/>
                <a:cs typeface="Arial"/>
              </a:rPr>
              <a:t>qué </a:t>
            </a:r>
            <a:r>
              <a:rPr sz="1400" spc="-25" dirty="0">
                <a:latin typeface="Arial"/>
                <a:cs typeface="Arial"/>
              </a:rPr>
              <a:t>te </a:t>
            </a:r>
            <a:r>
              <a:rPr sz="1400" spc="-10" dirty="0">
                <a:latin typeface="Arial"/>
                <a:cs typeface="Arial"/>
              </a:rPr>
              <a:t>refieres?</a:t>
            </a:r>
            <a:endParaRPr sz="1400">
              <a:latin typeface="Arial"/>
              <a:cs typeface="Arial"/>
            </a:endParaRPr>
          </a:p>
          <a:p>
            <a:pPr marL="123825" indent="-111760" algn="just">
              <a:lnSpc>
                <a:spcPts val="1450"/>
              </a:lnSpc>
              <a:buChar char="•"/>
              <a:tabLst>
                <a:tab pos="124460" algn="l"/>
              </a:tabLst>
            </a:pPr>
            <a:r>
              <a:rPr sz="1400" dirty="0">
                <a:latin typeface="Arial"/>
                <a:cs typeface="Arial"/>
              </a:rPr>
              <a:t>Dame</a:t>
            </a:r>
            <a:r>
              <a:rPr sz="1400" spc="-30" dirty="0">
                <a:latin typeface="Arial"/>
                <a:cs typeface="Arial"/>
              </a:rPr>
              <a:t> </a:t>
            </a:r>
            <a:r>
              <a:rPr sz="1400" dirty="0">
                <a:latin typeface="Arial"/>
                <a:cs typeface="Arial"/>
              </a:rPr>
              <a:t>un</a:t>
            </a:r>
            <a:r>
              <a:rPr sz="1400" spc="-5" dirty="0">
                <a:latin typeface="Arial"/>
                <a:cs typeface="Arial"/>
              </a:rPr>
              <a:t> </a:t>
            </a:r>
            <a:r>
              <a:rPr sz="1400" spc="-10" dirty="0">
                <a:latin typeface="Arial"/>
                <a:cs typeface="Arial"/>
              </a:rPr>
              <a:t>ejemplo…</a:t>
            </a:r>
            <a:endParaRPr sz="1400">
              <a:latin typeface="Arial"/>
              <a:cs typeface="Arial"/>
            </a:endParaRPr>
          </a:p>
        </p:txBody>
      </p:sp>
      <p:pic>
        <p:nvPicPr>
          <p:cNvPr id="8" name="object 8"/>
          <p:cNvPicPr/>
          <p:nvPr/>
        </p:nvPicPr>
        <p:blipFill>
          <a:blip r:embed="rId4" cstate="print"/>
          <a:stretch>
            <a:fillRect/>
          </a:stretch>
        </p:blipFill>
        <p:spPr>
          <a:xfrm>
            <a:off x="3098800" y="3307054"/>
            <a:ext cx="503199" cy="500659"/>
          </a:xfrm>
          <a:prstGeom prst="rect">
            <a:avLst/>
          </a:prstGeom>
        </p:spPr>
      </p:pic>
      <p:pic>
        <p:nvPicPr>
          <p:cNvPr id="9" name="object 9"/>
          <p:cNvPicPr/>
          <p:nvPr/>
        </p:nvPicPr>
        <p:blipFill>
          <a:blip r:embed="rId5" cstate="print"/>
          <a:stretch>
            <a:fillRect/>
          </a:stretch>
        </p:blipFill>
        <p:spPr>
          <a:xfrm>
            <a:off x="3761740" y="3304540"/>
            <a:ext cx="2514854" cy="1547113"/>
          </a:xfrm>
          <a:prstGeom prst="rect">
            <a:avLst/>
          </a:prstGeom>
        </p:spPr>
      </p:pic>
      <p:sp>
        <p:nvSpPr>
          <p:cNvPr id="10" name="object 10"/>
          <p:cNvSpPr txBox="1"/>
          <p:nvPr/>
        </p:nvSpPr>
        <p:spPr>
          <a:xfrm>
            <a:off x="4083050" y="3575684"/>
            <a:ext cx="2047875" cy="1924309"/>
          </a:xfrm>
          <a:prstGeom prst="rect">
            <a:avLst/>
          </a:prstGeom>
        </p:spPr>
        <p:txBody>
          <a:bodyPr vert="horz" wrap="square" lIns="0" tIns="40005" rIns="0" bIns="0" rtlCol="0">
            <a:spAutoFit/>
          </a:bodyPr>
          <a:lstStyle/>
          <a:p>
            <a:pPr marL="12700" marR="5080">
              <a:lnSpc>
                <a:spcPct val="86200"/>
              </a:lnSpc>
              <a:spcBef>
                <a:spcPts val="315"/>
              </a:spcBef>
            </a:pPr>
            <a:r>
              <a:rPr sz="1200" spc="-10" dirty="0">
                <a:latin typeface="Arial"/>
                <a:cs typeface="Arial"/>
              </a:rPr>
              <a:t>¡</a:t>
            </a:r>
            <a:r>
              <a:rPr sz="1300" spc="-10" dirty="0" err="1">
                <a:latin typeface="Arial"/>
                <a:cs typeface="Arial"/>
              </a:rPr>
              <a:t>Excelente</a:t>
            </a:r>
            <a:r>
              <a:rPr sz="1300" spc="-10" dirty="0">
                <a:latin typeface="Arial"/>
                <a:cs typeface="Arial"/>
              </a:rPr>
              <a:t> </a:t>
            </a:r>
            <a:r>
              <a:rPr lang="es-AR" sz="1300" spc="-10" dirty="0" err="1">
                <a:latin typeface="Arial"/>
                <a:cs typeface="Arial"/>
              </a:rPr>
              <a:t>trabajo..pregunta</a:t>
            </a:r>
            <a:r>
              <a:rPr lang="es-AR" sz="1300" spc="-10" dirty="0">
                <a:latin typeface="Arial"/>
                <a:cs typeface="Arial"/>
              </a:rPr>
              <a:t> </a:t>
            </a:r>
            <a:r>
              <a:rPr lang="es-AR" sz="1300" spc="-10" dirty="0" err="1">
                <a:latin typeface="Arial"/>
                <a:cs typeface="Arial"/>
              </a:rPr>
              <a:t>etc</a:t>
            </a:r>
            <a:r>
              <a:rPr sz="1300" spc="-10" dirty="0">
                <a:latin typeface="Arial"/>
                <a:cs typeface="Arial"/>
              </a:rPr>
              <a:t>! </a:t>
            </a:r>
            <a:r>
              <a:rPr sz="1300" dirty="0">
                <a:latin typeface="Arial"/>
                <a:cs typeface="Arial"/>
              </a:rPr>
              <a:t>fundamentaste</a:t>
            </a:r>
            <a:r>
              <a:rPr sz="1300" spc="-25" dirty="0">
                <a:latin typeface="Arial"/>
                <a:cs typeface="Arial"/>
              </a:rPr>
              <a:t> </a:t>
            </a:r>
            <a:r>
              <a:rPr sz="1300" dirty="0">
                <a:latin typeface="Arial"/>
                <a:cs typeface="Arial"/>
              </a:rPr>
              <a:t>muy</a:t>
            </a:r>
            <a:r>
              <a:rPr sz="1300" spc="-35" dirty="0">
                <a:latin typeface="Arial"/>
                <a:cs typeface="Arial"/>
              </a:rPr>
              <a:t> </a:t>
            </a:r>
            <a:r>
              <a:rPr sz="1300" dirty="0">
                <a:latin typeface="Arial"/>
                <a:cs typeface="Arial"/>
              </a:rPr>
              <a:t>bien</a:t>
            </a:r>
            <a:r>
              <a:rPr sz="1300" spc="-5" dirty="0">
                <a:latin typeface="Arial"/>
                <a:cs typeface="Arial"/>
              </a:rPr>
              <a:t> </a:t>
            </a:r>
            <a:r>
              <a:rPr sz="1300" spc="-25" dirty="0">
                <a:latin typeface="Arial"/>
                <a:cs typeface="Arial"/>
              </a:rPr>
              <a:t>la </a:t>
            </a:r>
            <a:r>
              <a:rPr sz="1300" dirty="0">
                <a:latin typeface="Arial"/>
                <a:cs typeface="Arial"/>
              </a:rPr>
              <a:t>exposición.</a:t>
            </a:r>
            <a:r>
              <a:rPr sz="1300" spc="-10" dirty="0">
                <a:latin typeface="Arial"/>
                <a:cs typeface="Arial"/>
              </a:rPr>
              <a:t> </a:t>
            </a:r>
            <a:r>
              <a:rPr sz="1300" dirty="0">
                <a:latin typeface="Arial"/>
                <a:cs typeface="Arial"/>
              </a:rPr>
              <a:t>•</a:t>
            </a:r>
            <a:r>
              <a:rPr sz="1300" spc="-25" dirty="0">
                <a:latin typeface="Arial"/>
                <a:cs typeface="Arial"/>
              </a:rPr>
              <a:t> </a:t>
            </a:r>
            <a:r>
              <a:rPr sz="1300" dirty="0">
                <a:latin typeface="Arial"/>
                <a:cs typeface="Arial"/>
              </a:rPr>
              <a:t>Me</a:t>
            </a:r>
            <a:r>
              <a:rPr sz="1300" spc="-20" dirty="0">
                <a:latin typeface="Arial"/>
                <a:cs typeface="Arial"/>
              </a:rPr>
              <a:t> </a:t>
            </a:r>
            <a:r>
              <a:rPr sz="1300" dirty="0">
                <a:latin typeface="Arial"/>
                <a:cs typeface="Arial"/>
              </a:rPr>
              <a:t>encantó</a:t>
            </a:r>
            <a:r>
              <a:rPr sz="1300" spc="-15" dirty="0">
                <a:latin typeface="Arial"/>
                <a:cs typeface="Arial"/>
              </a:rPr>
              <a:t> </a:t>
            </a:r>
            <a:r>
              <a:rPr sz="1300" spc="-25" dirty="0">
                <a:latin typeface="Arial"/>
                <a:cs typeface="Arial"/>
              </a:rPr>
              <a:t>tu </a:t>
            </a:r>
            <a:r>
              <a:rPr sz="1300" dirty="0">
                <a:latin typeface="Arial"/>
                <a:cs typeface="Arial"/>
              </a:rPr>
              <a:t>idea</a:t>
            </a:r>
            <a:r>
              <a:rPr sz="1300" spc="-10" dirty="0">
                <a:latin typeface="Arial"/>
                <a:cs typeface="Arial"/>
              </a:rPr>
              <a:t> </a:t>
            </a:r>
            <a:r>
              <a:rPr sz="1300" dirty="0">
                <a:latin typeface="Arial"/>
                <a:cs typeface="Arial"/>
              </a:rPr>
              <a:t>y</a:t>
            </a:r>
            <a:r>
              <a:rPr sz="1300" spc="-10" dirty="0">
                <a:latin typeface="Arial"/>
                <a:cs typeface="Arial"/>
              </a:rPr>
              <a:t> </a:t>
            </a:r>
            <a:r>
              <a:rPr sz="1300" dirty="0">
                <a:latin typeface="Arial"/>
                <a:cs typeface="Arial"/>
              </a:rPr>
              <a:t>ejemplo</a:t>
            </a:r>
            <a:r>
              <a:rPr sz="1300" spc="-40" dirty="0">
                <a:latin typeface="Arial"/>
                <a:cs typeface="Arial"/>
              </a:rPr>
              <a:t> </a:t>
            </a:r>
            <a:r>
              <a:rPr sz="1300" dirty="0">
                <a:latin typeface="Arial"/>
                <a:cs typeface="Arial"/>
              </a:rPr>
              <a:t>porque</a:t>
            </a:r>
            <a:r>
              <a:rPr sz="1300" spc="-5" dirty="0">
                <a:latin typeface="Arial"/>
                <a:cs typeface="Arial"/>
              </a:rPr>
              <a:t> </a:t>
            </a:r>
            <a:r>
              <a:rPr sz="1300" spc="-20" dirty="0">
                <a:latin typeface="Arial"/>
                <a:cs typeface="Arial"/>
              </a:rPr>
              <a:t>allí </a:t>
            </a:r>
            <a:r>
              <a:rPr sz="1300" dirty="0">
                <a:latin typeface="Arial"/>
                <a:cs typeface="Arial"/>
              </a:rPr>
              <a:t>está</a:t>
            </a:r>
            <a:r>
              <a:rPr sz="1300" spc="-25" dirty="0">
                <a:latin typeface="Arial"/>
                <a:cs typeface="Arial"/>
              </a:rPr>
              <a:t> </a:t>
            </a:r>
            <a:r>
              <a:rPr sz="1300" dirty="0">
                <a:latin typeface="Arial"/>
                <a:cs typeface="Arial"/>
              </a:rPr>
              <a:t>la</a:t>
            </a:r>
            <a:r>
              <a:rPr sz="1300" spc="5" dirty="0">
                <a:latin typeface="Arial"/>
                <a:cs typeface="Arial"/>
              </a:rPr>
              <a:t> </a:t>
            </a:r>
            <a:r>
              <a:rPr sz="1300" dirty="0">
                <a:latin typeface="Arial"/>
                <a:cs typeface="Arial"/>
              </a:rPr>
              <a:t>clave</a:t>
            </a:r>
            <a:r>
              <a:rPr sz="1300" spc="-30" dirty="0">
                <a:latin typeface="Arial"/>
                <a:cs typeface="Arial"/>
              </a:rPr>
              <a:t> </a:t>
            </a:r>
            <a:r>
              <a:rPr sz="1300" dirty="0">
                <a:latin typeface="Arial"/>
                <a:cs typeface="Arial"/>
              </a:rPr>
              <a:t>de</a:t>
            </a:r>
            <a:r>
              <a:rPr sz="1300" spc="5" dirty="0">
                <a:latin typeface="Arial"/>
                <a:cs typeface="Arial"/>
              </a:rPr>
              <a:t> </a:t>
            </a:r>
            <a:r>
              <a:rPr sz="1300" spc="-25" dirty="0">
                <a:latin typeface="Arial"/>
                <a:cs typeface="Arial"/>
              </a:rPr>
              <a:t>la </a:t>
            </a:r>
            <a:r>
              <a:rPr sz="1300" spc="-10" dirty="0">
                <a:latin typeface="Arial"/>
                <a:cs typeface="Arial"/>
              </a:rPr>
              <a:t>propuesta.</a:t>
            </a:r>
            <a:endParaRPr sz="1300" dirty="0">
              <a:latin typeface="Arial"/>
              <a:cs typeface="Arial"/>
            </a:endParaRPr>
          </a:p>
          <a:p>
            <a:pPr marL="12700" marR="19050">
              <a:lnSpc>
                <a:spcPts val="1340"/>
              </a:lnSpc>
              <a:spcBef>
                <a:spcPts val="5"/>
              </a:spcBef>
              <a:buChar char="•"/>
              <a:tabLst>
                <a:tab pos="117475" algn="l"/>
              </a:tabLst>
            </a:pPr>
            <a:r>
              <a:rPr sz="1300" dirty="0">
                <a:latin typeface="Arial"/>
                <a:cs typeface="Arial"/>
              </a:rPr>
              <a:t>El</a:t>
            </a:r>
            <a:r>
              <a:rPr sz="1300" spc="-10" dirty="0">
                <a:latin typeface="Arial"/>
                <a:cs typeface="Arial"/>
              </a:rPr>
              <a:t> </a:t>
            </a:r>
            <a:r>
              <a:rPr sz="1300" dirty="0">
                <a:latin typeface="Arial"/>
                <a:cs typeface="Arial"/>
              </a:rPr>
              <a:t>proceso</a:t>
            </a:r>
            <a:r>
              <a:rPr sz="1300" spc="-30" dirty="0">
                <a:latin typeface="Arial"/>
                <a:cs typeface="Arial"/>
              </a:rPr>
              <a:t> </a:t>
            </a:r>
            <a:r>
              <a:rPr sz="1300" dirty="0">
                <a:latin typeface="Arial"/>
                <a:cs typeface="Arial"/>
              </a:rPr>
              <a:t>que</a:t>
            </a:r>
            <a:r>
              <a:rPr sz="1300" spc="-15" dirty="0">
                <a:latin typeface="Arial"/>
                <a:cs typeface="Arial"/>
              </a:rPr>
              <a:t> </a:t>
            </a:r>
            <a:r>
              <a:rPr sz="1300" spc="-25" dirty="0">
                <a:latin typeface="Arial"/>
                <a:cs typeface="Arial"/>
              </a:rPr>
              <a:t>has </a:t>
            </a:r>
            <a:r>
              <a:rPr sz="1300" dirty="0">
                <a:latin typeface="Arial"/>
                <a:cs typeface="Arial"/>
              </a:rPr>
              <a:t>seguido</a:t>
            </a:r>
            <a:r>
              <a:rPr sz="1300" spc="-5" dirty="0">
                <a:latin typeface="Arial"/>
                <a:cs typeface="Arial"/>
              </a:rPr>
              <a:t> </a:t>
            </a:r>
            <a:r>
              <a:rPr sz="1300" dirty="0">
                <a:latin typeface="Arial"/>
                <a:cs typeface="Arial"/>
              </a:rPr>
              <a:t>es</a:t>
            </a:r>
            <a:r>
              <a:rPr sz="1300" spc="-25" dirty="0">
                <a:latin typeface="Arial"/>
                <a:cs typeface="Arial"/>
              </a:rPr>
              <a:t> </a:t>
            </a:r>
            <a:r>
              <a:rPr sz="1300" dirty="0">
                <a:latin typeface="Arial"/>
                <a:cs typeface="Arial"/>
              </a:rPr>
              <a:t>lo</a:t>
            </a:r>
            <a:r>
              <a:rPr sz="1300" spc="-5" dirty="0">
                <a:latin typeface="Arial"/>
                <a:cs typeface="Arial"/>
              </a:rPr>
              <a:t> </a:t>
            </a:r>
            <a:r>
              <a:rPr sz="1300" dirty="0">
                <a:latin typeface="Arial"/>
                <a:cs typeface="Arial"/>
              </a:rPr>
              <a:t>que se</a:t>
            </a:r>
            <a:r>
              <a:rPr sz="1300" spc="-35" dirty="0">
                <a:latin typeface="Arial"/>
                <a:cs typeface="Arial"/>
              </a:rPr>
              <a:t> </a:t>
            </a:r>
            <a:r>
              <a:rPr sz="1300" spc="-10" dirty="0">
                <a:latin typeface="Arial"/>
                <a:cs typeface="Arial"/>
              </a:rPr>
              <a:t>refleja</a:t>
            </a:r>
            <a:endParaRPr sz="1300" dirty="0">
              <a:latin typeface="Arial"/>
              <a:cs typeface="Arial"/>
            </a:endParaRPr>
          </a:p>
          <a:p>
            <a:pPr marL="12700">
              <a:lnSpc>
                <a:spcPts val="1245"/>
              </a:lnSpc>
            </a:pPr>
            <a:r>
              <a:rPr sz="1300" dirty="0">
                <a:latin typeface="Arial"/>
                <a:cs typeface="Arial"/>
              </a:rPr>
              <a:t>en</a:t>
            </a:r>
            <a:r>
              <a:rPr sz="1300" spc="-20" dirty="0">
                <a:latin typeface="Arial"/>
                <a:cs typeface="Arial"/>
              </a:rPr>
              <a:t> </a:t>
            </a:r>
            <a:r>
              <a:rPr sz="1300" dirty="0">
                <a:latin typeface="Arial"/>
                <a:cs typeface="Arial"/>
              </a:rPr>
              <a:t>los</a:t>
            </a:r>
            <a:r>
              <a:rPr sz="1300" spc="15" dirty="0">
                <a:latin typeface="Arial"/>
                <a:cs typeface="Arial"/>
              </a:rPr>
              <a:t> </a:t>
            </a:r>
            <a:r>
              <a:rPr sz="1300" spc="-10" dirty="0">
                <a:latin typeface="Arial"/>
                <a:cs typeface="Arial"/>
              </a:rPr>
              <a:t>diferentes</a:t>
            </a:r>
            <a:endParaRPr sz="1300" dirty="0">
              <a:latin typeface="Arial"/>
              <a:cs typeface="Arial"/>
            </a:endParaRPr>
          </a:p>
          <a:p>
            <a:pPr marL="12700">
              <a:lnSpc>
                <a:spcPts val="1450"/>
              </a:lnSpc>
            </a:pPr>
            <a:r>
              <a:rPr sz="1300" spc="-10" dirty="0">
                <a:latin typeface="Arial"/>
                <a:cs typeface="Arial"/>
              </a:rPr>
              <a:t>productos…</a:t>
            </a:r>
            <a:endParaRPr sz="1300" dirty="0">
              <a:latin typeface="Arial"/>
              <a:cs typeface="Arial"/>
            </a:endParaRPr>
          </a:p>
        </p:txBody>
      </p:sp>
      <p:pic>
        <p:nvPicPr>
          <p:cNvPr id="11" name="object 11"/>
          <p:cNvPicPr/>
          <p:nvPr/>
        </p:nvPicPr>
        <p:blipFill>
          <a:blip r:embed="rId6" cstate="print"/>
          <a:stretch>
            <a:fillRect/>
          </a:stretch>
        </p:blipFill>
        <p:spPr>
          <a:xfrm>
            <a:off x="5778500" y="2644114"/>
            <a:ext cx="503199" cy="500659"/>
          </a:xfrm>
          <a:prstGeom prst="rect">
            <a:avLst/>
          </a:prstGeom>
        </p:spPr>
      </p:pic>
      <p:pic>
        <p:nvPicPr>
          <p:cNvPr id="12" name="object 12"/>
          <p:cNvPicPr/>
          <p:nvPr/>
        </p:nvPicPr>
        <p:blipFill>
          <a:blip r:embed="rId7" cstate="print"/>
          <a:stretch>
            <a:fillRect/>
          </a:stretch>
        </p:blipFill>
        <p:spPr>
          <a:xfrm>
            <a:off x="6443979" y="2641600"/>
            <a:ext cx="2512314" cy="1547114"/>
          </a:xfrm>
          <a:prstGeom prst="rect">
            <a:avLst/>
          </a:prstGeom>
        </p:spPr>
      </p:pic>
      <p:sp>
        <p:nvSpPr>
          <p:cNvPr id="13" name="object 13"/>
          <p:cNvSpPr txBox="1"/>
          <p:nvPr/>
        </p:nvSpPr>
        <p:spPr>
          <a:xfrm>
            <a:off x="6771258" y="2917190"/>
            <a:ext cx="2068830" cy="1527175"/>
          </a:xfrm>
          <a:prstGeom prst="rect">
            <a:avLst/>
          </a:prstGeom>
        </p:spPr>
        <p:txBody>
          <a:bodyPr vert="horz" wrap="square" lIns="0" tIns="41275" rIns="0" bIns="0" rtlCol="0">
            <a:spAutoFit/>
          </a:bodyPr>
          <a:lstStyle/>
          <a:p>
            <a:pPr marL="12700" marR="5080">
              <a:lnSpc>
                <a:spcPct val="86400"/>
              </a:lnSpc>
              <a:spcBef>
                <a:spcPts val="325"/>
              </a:spcBef>
            </a:pPr>
            <a:r>
              <a:rPr sz="1400" dirty="0">
                <a:latin typeface="Arial"/>
                <a:cs typeface="Arial"/>
              </a:rPr>
              <a:t>¿Qué</a:t>
            </a:r>
            <a:r>
              <a:rPr sz="1400" spc="-5" dirty="0">
                <a:latin typeface="Arial"/>
                <a:cs typeface="Arial"/>
              </a:rPr>
              <a:t> </a:t>
            </a:r>
            <a:r>
              <a:rPr sz="1400" dirty="0">
                <a:latin typeface="Arial"/>
                <a:cs typeface="Arial"/>
              </a:rPr>
              <a:t>ideas</a:t>
            </a:r>
            <a:r>
              <a:rPr sz="1400" spc="-40" dirty="0">
                <a:latin typeface="Arial"/>
                <a:cs typeface="Arial"/>
              </a:rPr>
              <a:t> </a:t>
            </a:r>
            <a:r>
              <a:rPr sz="1400" dirty="0">
                <a:latin typeface="Arial"/>
                <a:cs typeface="Arial"/>
              </a:rPr>
              <a:t>tienes </a:t>
            </a:r>
            <a:r>
              <a:rPr sz="1400" spc="-20" dirty="0">
                <a:latin typeface="Arial"/>
                <a:cs typeface="Arial"/>
              </a:rPr>
              <a:t>para </a:t>
            </a:r>
            <a:r>
              <a:rPr sz="1400" dirty="0">
                <a:latin typeface="Arial"/>
                <a:cs typeface="Arial"/>
              </a:rPr>
              <a:t>mejorar</a:t>
            </a:r>
            <a:r>
              <a:rPr sz="1400" spc="-20" dirty="0">
                <a:latin typeface="Arial"/>
                <a:cs typeface="Arial"/>
              </a:rPr>
              <a:t> </a:t>
            </a:r>
            <a:r>
              <a:rPr sz="1400" dirty="0">
                <a:latin typeface="Arial"/>
                <a:cs typeface="Arial"/>
              </a:rPr>
              <a:t>la</a:t>
            </a:r>
            <a:r>
              <a:rPr sz="1400" spc="-20" dirty="0">
                <a:latin typeface="Arial"/>
                <a:cs typeface="Arial"/>
              </a:rPr>
              <a:t> </a:t>
            </a:r>
            <a:r>
              <a:rPr sz="1400" dirty="0">
                <a:latin typeface="Arial"/>
                <a:cs typeface="Arial"/>
              </a:rPr>
              <a:t>actividad,</a:t>
            </a:r>
            <a:r>
              <a:rPr sz="1400" spc="-30" dirty="0">
                <a:latin typeface="Arial"/>
                <a:cs typeface="Arial"/>
              </a:rPr>
              <a:t> </a:t>
            </a:r>
            <a:r>
              <a:rPr sz="1400" spc="-10" dirty="0">
                <a:latin typeface="Arial"/>
                <a:cs typeface="Arial"/>
              </a:rPr>
              <a:t>tarea </a:t>
            </a:r>
            <a:r>
              <a:rPr sz="1400" dirty="0">
                <a:latin typeface="Arial"/>
                <a:cs typeface="Arial"/>
              </a:rPr>
              <a:t>o</a:t>
            </a:r>
            <a:r>
              <a:rPr sz="1400" spc="-10" dirty="0">
                <a:latin typeface="Arial"/>
                <a:cs typeface="Arial"/>
              </a:rPr>
              <a:t> proyecto?</a:t>
            </a:r>
            <a:endParaRPr sz="1400">
              <a:latin typeface="Arial"/>
              <a:cs typeface="Arial"/>
            </a:endParaRPr>
          </a:p>
          <a:p>
            <a:pPr marL="12700" marR="20320">
              <a:lnSpc>
                <a:spcPts val="1440"/>
              </a:lnSpc>
              <a:spcBef>
                <a:spcPts val="10"/>
              </a:spcBef>
              <a:buChar char="•"/>
              <a:tabLst>
                <a:tab pos="124460" algn="l"/>
              </a:tabLst>
            </a:pPr>
            <a:r>
              <a:rPr sz="1400" dirty="0">
                <a:latin typeface="Arial"/>
                <a:cs typeface="Arial"/>
              </a:rPr>
              <a:t>¿Pensaste</a:t>
            </a:r>
            <a:r>
              <a:rPr sz="1400" spc="-20" dirty="0">
                <a:latin typeface="Arial"/>
                <a:cs typeface="Arial"/>
              </a:rPr>
              <a:t> </a:t>
            </a:r>
            <a:r>
              <a:rPr sz="1400" dirty="0">
                <a:latin typeface="Arial"/>
                <a:cs typeface="Arial"/>
              </a:rPr>
              <a:t>como</a:t>
            </a:r>
            <a:r>
              <a:rPr sz="1400" spc="-20" dirty="0">
                <a:latin typeface="Arial"/>
                <a:cs typeface="Arial"/>
              </a:rPr>
              <a:t> </a:t>
            </a:r>
            <a:r>
              <a:rPr sz="1400" dirty="0">
                <a:latin typeface="Arial"/>
                <a:cs typeface="Arial"/>
              </a:rPr>
              <a:t>tu</a:t>
            </a:r>
            <a:r>
              <a:rPr sz="1400" spc="-15" dirty="0">
                <a:latin typeface="Arial"/>
                <a:cs typeface="Arial"/>
              </a:rPr>
              <a:t> </a:t>
            </a:r>
            <a:r>
              <a:rPr sz="1400" spc="-20" dirty="0">
                <a:latin typeface="Arial"/>
                <a:cs typeface="Arial"/>
              </a:rPr>
              <a:t>idea </a:t>
            </a:r>
            <a:r>
              <a:rPr sz="1400" dirty="0">
                <a:latin typeface="Arial"/>
                <a:cs typeface="Arial"/>
              </a:rPr>
              <a:t>podría</a:t>
            </a:r>
            <a:r>
              <a:rPr sz="1400" spc="-15" dirty="0">
                <a:latin typeface="Arial"/>
                <a:cs typeface="Arial"/>
              </a:rPr>
              <a:t> </a:t>
            </a:r>
            <a:r>
              <a:rPr sz="1400" dirty="0">
                <a:latin typeface="Arial"/>
                <a:cs typeface="Arial"/>
              </a:rPr>
              <a:t>impactar</a:t>
            </a:r>
            <a:r>
              <a:rPr sz="1400" spc="-35" dirty="0">
                <a:latin typeface="Arial"/>
                <a:cs typeface="Arial"/>
              </a:rPr>
              <a:t> </a:t>
            </a:r>
            <a:r>
              <a:rPr sz="1400" spc="-20" dirty="0">
                <a:latin typeface="Arial"/>
                <a:cs typeface="Arial"/>
              </a:rPr>
              <a:t>en…?</a:t>
            </a:r>
            <a:endParaRPr sz="1400">
              <a:latin typeface="Arial"/>
              <a:cs typeface="Arial"/>
            </a:endParaRPr>
          </a:p>
          <a:p>
            <a:pPr marL="12700" marR="398145">
              <a:lnSpc>
                <a:spcPct val="86400"/>
              </a:lnSpc>
              <a:buChar char="•"/>
              <a:tabLst>
                <a:tab pos="124460" algn="l"/>
              </a:tabLst>
            </a:pPr>
            <a:r>
              <a:rPr sz="1400" dirty="0">
                <a:latin typeface="Arial"/>
                <a:cs typeface="Arial"/>
              </a:rPr>
              <a:t>Me</a:t>
            </a:r>
            <a:r>
              <a:rPr sz="1400" spc="-5" dirty="0">
                <a:latin typeface="Arial"/>
                <a:cs typeface="Arial"/>
              </a:rPr>
              <a:t> </a:t>
            </a:r>
            <a:r>
              <a:rPr sz="1400" dirty="0">
                <a:latin typeface="Arial"/>
                <a:cs typeface="Arial"/>
              </a:rPr>
              <a:t>pregunto</a:t>
            </a:r>
            <a:r>
              <a:rPr sz="1400" spc="-40" dirty="0">
                <a:latin typeface="Arial"/>
                <a:cs typeface="Arial"/>
              </a:rPr>
              <a:t> </a:t>
            </a:r>
            <a:r>
              <a:rPr sz="1400" spc="-25" dirty="0">
                <a:latin typeface="Arial"/>
                <a:cs typeface="Arial"/>
              </a:rPr>
              <a:t>qué </a:t>
            </a:r>
            <a:r>
              <a:rPr sz="1400" dirty="0">
                <a:latin typeface="Arial"/>
                <a:cs typeface="Arial"/>
              </a:rPr>
              <a:t>pasaría</a:t>
            </a:r>
            <a:r>
              <a:rPr sz="1400" spc="-30" dirty="0">
                <a:latin typeface="Arial"/>
                <a:cs typeface="Arial"/>
              </a:rPr>
              <a:t> </a:t>
            </a:r>
            <a:r>
              <a:rPr sz="1400" dirty="0">
                <a:latin typeface="Arial"/>
                <a:cs typeface="Arial"/>
              </a:rPr>
              <a:t>si</a:t>
            </a:r>
            <a:r>
              <a:rPr sz="1400" spc="-35" dirty="0">
                <a:latin typeface="Arial"/>
                <a:cs typeface="Arial"/>
              </a:rPr>
              <a:t> </a:t>
            </a:r>
            <a:r>
              <a:rPr sz="1400" dirty="0">
                <a:latin typeface="Arial"/>
                <a:cs typeface="Arial"/>
              </a:rPr>
              <a:t>incluyes</a:t>
            </a:r>
            <a:r>
              <a:rPr sz="1400" spc="-25" dirty="0">
                <a:latin typeface="Arial"/>
                <a:cs typeface="Arial"/>
              </a:rPr>
              <a:t> lo </a:t>
            </a:r>
            <a:r>
              <a:rPr sz="1400" spc="-10" dirty="0">
                <a:latin typeface="Arial"/>
                <a:cs typeface="Arial"/>
              </a:rPr>
              <a:t>siguiente….</a:t>
            </a:r>
            <a:endParaRPr sz="1400">
              <a:latin typeface="Arial"/>
              <a:cs typeface="Arial"/>
            </a:endParaRPr>
          </a:p>
        </p:txBody>
      </p:sp>
      <p:pic>
        <p:nvPicPr>
          <p:cNvPr id="14" name="object 14"/>
          <p:cNvPicPr/>
          <p:nvPr/>
        </p:nvPicPr>
        <p:blipFill>
          <a:blip r:embed="rId8" cstate="print"/>
          <a:stretch>
            <a:fillRect/>
          </a:stretch>
        </p:blipFill>
        <p:spPr>
          <a:xfrm>
            <a:off x="8460740" y="1978634"/>
            <a:ext cx="500659" cy="503199"/>
          </a:xfrm>
          <a:prstGeom prst="rect">
            <a:avLst/>
          </a:prstGeom>
        </p:spPr>
      </p:pic>
      <p:pic>
        <p:nvPicPr>
          <p:cNvPr id="15" name="object 15"/>
          <p:cNvPicPr/>
          <p:nvPr/>
        </p:nvPicPr>
        <p:blipFill>
          <a:blip r:embed="rId9" cstate="print"/>
          <a:stretch>
            <a:fillRect/>
          </a:stretch>
        </p:blipFill>
        <p:spPr>
          <a:xfrm>
            <a:off x="9123680" y="1978660"/>
            <a:ext cx="2514854" cy="1547114"/>
          </a:xfrm>
          <a:prstGeom prst="rect">
            <a:avLst/>
          </a:prstGeom>
        </p:spPr>
      </p:pic>
      <p:sp>
        <p:nvSpPr>
          <p:cNvPr id="16" name="object 16"/>
          <p:cNvSpPr txBox="1"/>
          <p:nvPr/>
        </p:nvSpPr>
        <p:spPr>
          <a:xfrm>
            <a:off x="9451975" y="2253297"/>
            <a:ext cx="2061845" cy="1896110"/>
          </a:xfrm>
          <a:prstGeom prst="rect">
            <a:avLst/>
          </a:prstGeom>
        </p:spPr>
        <p:txBody>
          <a:bodyPr vert="horz" wrap="square" lIns="0" tIns="42544" rIns="0" bIns="0" rtlCol="0">
            <a:spAutoFit/>
          </a:bodyPr>
          <a:lstStyle/>
          <a:p>
            <a:pPr marL="12700" marR="100965">
              <a:lnSpc>
                <a:spcPct val="86200"/>
              </a:lnSpc>
              <a:spcBef>
                <a:spcPts val="334"/>
              </a:spcBef>
            </a:pPr>
            <a:r>
              <a:rPr sz="1400" spc="-30" dirty="0">
                <a:latin typeface="Arial"/>
                <a:cs typeface="Arial"/>
              </a:rPr>
              <a:t>Yo</a:t>
            </a:r>
            <a:r>
              <a:rPr sz="1400" spc="-35" dirty="0">
                <a:latin typeface="Arial"/>
                <a:cs typeface="Arial"/>
              </a:rPr>
              <a:t> </a:t>
            </a:r>
            <a:r>
              <a:rPr sz="1400" dirty="0">
                <a:latin typeface="Arial"/>
                <a:cs typeface="Arial"/>
              </a:rPr>
              <a:t>veo</a:t>
            </a:r>
            <a:r>
              <a:rPr sz="1400" spc="-40" dirty="0">
                <a:latin typeface="Arial"/>
                <a:cs typeface="Arial"/>
              </a:rPr>
              <a:t> </a:t>
            </a:r>
            <a:r>
              <a:rPr sz="1400" dirty="0">
                <a:latin typeface="Arial"/>
                <a:cs typeface="Arial"/>
              </a:rPr>
              <a:t>que</a:t>
            </a:r>
            <a:r>
              <a:rPr sz="1400" spc="-35" dirty="0">
                <a:latin typeface="Arial"/>
                <a:cs typeface="Arial"/>
              </a:rPr>
              <a:t> </a:t>
            </a:r>
            <a:r>
              <a:rPr sz="1400" dirty="0">
                <a:latin typeface="Arial"/>
                <a:cs typeface="Arial"/>
              </a:rPr>
              <a:t>avanzas,</a:t>
            </a:r>
            <a:r>
              <a:rPr sz="1400" spc="-30" dirty="0">
                <a:latin typeface="Arial"/>
                <a:cs typeface="Arial"/>
              </a:rPr>
              <a:t> </a:t>
            </a:r>
            <a:r>
              <a:rPr sz="1400" spc="-25" dirty="0">
                <a:latin typeface="Arial"/>
                <a:cs typeface="Arial"/>
              </a:rPr>
              <a:t>ten </a:t>
            </a:r>
            <a:r>
              <a:rPr sz="1400" dirty="0">
                <a:latin typeface="Arial"/>
                <a:cs typeface="Arial"/>
              </a:rPr>
              <a:t>en</a:t>
            </a:r>
            <a:r>
              <a:rPr sz="1400" spc="-30" dirty="0">
                <a:latin typeface="Arial"/>
                <a:cs typeface="Arial"/>
              </a:rPr>
              <a:t> </a:t>
            </a:r>
            <a:r>
              <a:rPr sz="1400" dirty="0">
                <a:latin typeface="Arial"/>
                <a:cs typeface="Arial"/>
              </a:rPr>
              <a:t>cuenta</a:t>
            </a:r>
            <a:r>
              <a:rPr sz="1400" spc="5" dirty="0">
                <a:latin typeface="Arial"/>
                <a:cs typeface="Arial"/>
              </a:rPr>
              <a:t> </a:t>
            </a:r>
            <a:r>
              <a:rPr sz="1400" spc="-20" dirty="0">
                <a:latin typeface="Arial"/>
                <a:cs typeface="Arial"/>
              </a:rPr>
              <a:t>esta </a:t>
            </a:r>
            <a:r>
              <a:rPr sz="1400" dirty="0">
                <a:latin typeface="Arial"/>
                <a:cs typeface="Arial"/>
              </a:rPr>
              <a:t>recomendación</a:t>
            </a:r>
            <a:r>
              <a:rPr sz="1400" spc="-60" dirty="0">
                <a:latin typeface="Arial"/>
                <a:cs typeface="Arial"/>
              </a:rPr>
              <a:t> </a:t>
            </a:r>
            <a:r>
              <a:rPr sz="1400" spc="-20" dirty="0">
                <a:latin typeface="Arial"/>
                <a:cs typeface="Arial"/>
              </a:rPr>
              <a:t>para </a:t>
            </a:r>
            <a:r>
              <a:rPr sz="1400" dirty="0">
                <a:latin typeface="Arial"/>
                <a:cs typeface="Arial"/>
              </a:rPr>
              <a:t>mejorar</a:t>
            </a:r>
            <a:r>
              <a:rPr sz="1400" spc="-20" dirty="0">
                <a:latin typeface="Arial"/>
                <a:cs typeface="Arial"/>
              </a:rPr>
              <a:t> </a:t>
            </a:r>
            <a:r>
              <a:rPr sz="1400" dirty="0">
                <a:latin typeface="Arial"/>
                <a:cs typeface="Arial"/>
              </a:rPr>
              <a:t>tu </a:t>
            </a:r>
            <a:r>
              <a:rPr sz="1400" spc="-10" dirty="0">
                <a:latin typeface="Arial"/>
                <a:cs typeface="Arial"/>
              </a:rPr>
              <a:t>escrito…</a:t>
            </a:r>
            <a:endParaRPr sz="1400">
              <a:latin typeface="Arial"/>
              <a:cs typeface="Arial"/>
            </a:endParaRPr>
          </a:p>
          <a:p>
            <a:pPr marL="121285" indent="-109220">
              <a:lnSpc>
                <a:spcPts val="1330"/>
              </a:lnSpc>
              <a:buChar char="•"/>
              <a:tabLst>
                <a:tab pos="121920" algn="l"/>
              </a:tabLst>
            </a:pPr>
            <a:r>
              <a:rPr sz="1400" spc="-10" dirty="0">
                <a:latin typeface="Arial"/>
                <a:cs typeface="Arial"/>
              </a:rPr>
              <a:t>Ya</a:t>
            </a:r>
            <a:r>
              <a:rPr sz="1400" spc="-75" dirty="0">
                <a:latin typeface="Arial"/>
                <a:cs typeface="Arial"/>
              </a:rPr>
              <a:t> </a:t>
            </a:r>
            <a:r>
              <a:rPr sz="1400" dirty="0">
                <a:latin typeface="Arial"/>
                <a:cs typeface="Arial"/>
              </a:rPr>
              <a:t>lograste</a:t>
            </a:r>
            <a:r>
              <a:rPr sz="1400" spc="-65" dirty="0">
                <a:latin typeface="Arial"/>
                <a:cs typeface="Arial"/>
              </a:rPr>
              <a:t> </a:t>
            </a:r>
            <a:r>
              <a:rPr sz="1400" spc="-20" dirty="0">
                <a:latin typeface="Arial"/>
                <a:cs typeface="Arial"/>
              </a:rPr>
              <a:t>este</a:t>
            </a:r>
            <a:endParaRPr sz="1400">
              <a:latin typeface="Arial"/>
              <a:cs typeface="Arial"/>
            </a:endParaRPr>
          </a:p>
          <a:p>
            <a:pPr marL="12700" marR="63500">
              <a:lnSpc>
                <a:spcPct val="86300"/>
              </a:lnSpc>
              <a:spcBef>
                <a:spcPts val="120"/>
              </a:spcBef>
            </a:pPr>
            <a:r>
              <a:rPr sz="1400" dirty="0">
                <a:latin typeface="Arial"/>
                <a:cs typeface="Arial"/>
              </a:rPr>
              <a:t>objetivo,</a:t>
            </a:r>
            <a:r>
              <a:rPr sz="1400" spc="380" dirty="0">
                <a:latin typeface="Arial"/>
                <a:cs typeface="Arial"/>
              </a:rPr>
              <a:t> </a:t>
            </a:r>
            <a:r>
              <a:rPr sz="1400" dirty="0">
                <a:latin typeface="Arial"/>
                <a:cs typeface="Arial"/>
              </a:rPr>
              <a:t>solo</a:t>
            </a:r>
            <a:r>
              <a:rPr sz="1400" spc="-35" dirty="0">
                <a:latin typeface="Arial"/>
                <a:cs typeface="Arial"/>
              </a:rPr>
              <a:t> </a:t>
            </a:r>
            <a:r>
              <a:rPr sz="1400" dirty="0">
                <a:latin typeface="Arial"/>
                <a:cs typeface="Arial"/>
              </a:rPr>
              <a:t>falta</a:t>
            </a:r>
            <a:r>
              <a:rPr sz="1400" spc="-15" dirty="0">
                <a:latin typeface="Arial"/>
                <a:cs typeface="Arial"/>
              </a:rPr>
              <a:t> </a:t>
            </a:r>
            <a:r>
              <a:rPr sz="1400" spc="-25" dirty="0">
                <a:latin typeface="Arial"/>
                <a:cs typeface="Arial"/>
              </a:rPr>
              <a:t>que </a:t>
            </a:r>
            <a:r>
              <a:rPr sz="1400" dirty="0">
                <a:latin typeface="Arial"/>
                <a:cs typeface="Arial"/>
              </a:rPr>
              <a:t>fortalezcas</a:t>
            </a:r>
            <a:r>
              <a:rPr sz="1400" spc="340" dirty="0">
                <a:latin typeface="Arial"/>
                <a:cs typeface="Arial"/>
              </a:rPr>
              <a:t> </a:t>
            </a:r>
            <a:r>
              <a:rPr sz="1400" dirty="0">
                <a:latin typeface="Arial"/>
                <a:cs typeface="Arial"/>
              </a:rPr>
              <a:t>un</a:t>
            </a:r>
            <a:r>
              <a:rPr sz="1400" spc="-5" dirty="0">
                <a:latin typeface="Arial"/>
                <a:cs typeface="Arial"/>
              </a:rPr>
              <a:t> </a:t>
            </a:r>
            <a:r>
              <a:rPr sz="1400" dirty="0">
                <a:latin typeface="Arial"/>
                <a:cs typeface="Arial"/>
              </a:rPr>
              <a:t>poco</a:t>
            </a:r>
            <a:r>
              <a:rPr sz="1400" spc="-20" dirty="0">
                <a:latin typeface="Arial"/>
                <a:cs typeface="Arial"/>
              </a:rPr>
              <a:t> </a:t>
            </a:r>
            <a:r>
              <a:rPr sz="1400" spc="-25" dirty="0">
                <a:latin typeface="Arial"/>
                <a:cs typeface="Arial"/>
              </a:rPr>
              <a:t>más </a:t>
            </a:r>
            <a:r>
              <a:rPr sz="1400" dirty="0">
                <a:latin typeface="Arial"/>
                <a:cs typeface="Arial"/>
              </a:rPr>
              <a:t>la</a:t>
            </a:r>
            <a:r>
              <a:rPr sz="1400" spc="-20" dirty="0">
                <a:latin typeface="Arial"/>
                <a:cs typeface="Arial"/>
              </a:rPr>
              <a:t> </a:t>
            </a:r>
            <a:r>
              <a:rPr sz="1400" dirty="0">
                <a:latin typeface="Arial"/>
                <a:cs typeface="Arial"/>
              </a:rPr>
              <a:t>redacción</a:t>
            </a:r>
            <a:r>
              <a:rPr sz="1400" spc="-15" dirty="0">
                <a:latin typeface="Arial"/>
                <a:cs typeface="Arial"/>
              </a:rPr>
              <a:t> </a:t>
            </a:r>
            <a:r>
              <a:rPr sz="1400" spc="-50" dirty="0">
                <a:latin typeface="Arial"/>
                <a:cs typeface="Arial"/>
              </a:rPr>
              <a:t>…</a:t>
            </a:r>
            <a:endParaRPr sz="1400">
              <a:latin typeface="Arial"/>
              <a:cs typeface="Arial"/>
            </a:endParaRPr>
          </a:p>
          <a:p>
            <a:pPr marL="121285" indent="-109220">
              <a:lnSpc>
                <a:spcPts val="1330"/>
              </a:lnSpc>
              <a:buChar char="•"/>
              <a:tabLst>
                <a:tab pos="121920" algn="l"/>
              </a:tabLst>
            </a:pPr>
            <a:r>
              <a:rPr sz="1400" spc="-80" dirty="0">
                <a:latin typeface="Arial"/>
                <a:cs typeface="Arial"/>
              </a:rPr>
              <a:t>Te</a:t>
            </a:r>
            <a:r>
              <a:rPr sz="1400" spc="-15" dirty="0">
                <a:latin typeface="Arial"/>
                <a:cs typeface="Arial"/>
              </a:rPr>
              <a:t> </a:t>
            </a:r>
            <a:r>
              <a:rPr sz="1400" dirty="0">
                <a:latin typeface="Arial"/>
                <a:cs typeface="Arial"/>
              </a:rPr>
              <a:t>quedó</a:t>
            </a:r>
            <a:r>
              <a:rPr sz="1400" spc="-15" dirty="0">
                <a:latin typeface="Arial"/>
                <a:cs typeface="Arial"/>
              </a:rPr>
              <a:t> </a:t>
            </a:r>
            <a:r>
              <a:rPr sz="1400" dirty="0">
                <a:latin typeface="Arial"/>
                <a:cs typeface="Arial"/>
              </a:rPr>
              <a:t>muy</a:t>
            </a:r>
            <a:r>
              <a:rPr sz="1400" spc="-15" dirty="0">
                <a:latin typeface="Arial"/>
                <a:cs typeface="Arial"/>
              </a:rPr>
              <a:t> </a:t>
            </a:r>
            <a:r>
              <a:rPr sz="1400" dirty="0">
                <a:latin typeface="Arial"/>
                <a:cs typeface="Arial"/>
              </a:rPr>
              <a:t>bien;</a:t>
            </a:r>
            <a:r>
              <a:rPr sz="1400" spc="-20" dirty="0">
                <a:latin typeface="Arial"/>
                <a:cs typeface="Arial"/>
              </a:rPr>
              <a:t> solo</a:t>
            </a:r>
            <a:endParaRPr sz="1400">
              <a:latin typeface="Arial"/>
              <a:cs typeface="Arial"/>
            </a:endParaRPr>
          </a:p>
          <a:p>
            <a:pPr marL="12700">
              <a:lnSpc>
                <a:spcPts val="1570"/>
              </a:lnSpc>
            </a:pPr>
            <a:r>
              <a:rPr sz="1400" dirty="0">
                <a:latin typeface="Arial"/>
                <a:cs typeface="Arial"/>
              </a:rPr>
              <a:t>faltaría</a:t>
            </a:r>
            <a:r>
              <a:rPr sz="1400" spc="-40" dirty="0">
                <a:latin typeface="Arial"/>
                <a:cs typeface="Arial"/>
              </a:rPr>
              <a:t> </a:t>
            </a:r>
            <a:r>
              <a:rPr sz="1400" dirty="0">
                <a:latin typeface="Arial"/>
                <a:cs typeface="Arial"/>
              </a:rPr>
              <a:t>mejorar</a:t>
            </a:r>
            <a:r>
              <a:rPr sz="1400" spc="-30" dirty="0">
                <a:latin typeface="Arial"/>
                <a:cs typeface="Arial"/>
              </a:rPr>
              <a:t> </a:t>
            </a:r>
            <a:r>
              <a:rPr sz="1400" spc="-20" dirty="0">
                <a:latin typeface="Arial"/>
                <a:cs typeface="Arial"/>
              </a:rPr>
              <a:t>en….</a:t>
            </a:r>
            <a:endParaRPr sz="1400">
              <a:latin typeface="Arial"/>
              <a:cs typeface="Arial"/>
            </a:endParaRPr>
          </a:p>
        </p:txBody>
      </p:sp>
      <p:sp>
        <p:nvSpPr>
          <p:cNvPr id="17" name="object 17"/>
          <p:cNvSpPr txBox="1"/>
          <p:nvPr/>
        </p:nvSpPr>
        <p:spPr>
          <a:xfrm>
            <a:off x="1755139" y="3247961"/>
            <a:ext cx="813435" cy="300355"/>
          </a:xfrm>
          <a:prstGeom prst="rect">
            <a:avLst/>
          </a:prstGeom>
        </p:spPr>
        <p:txBody>
          <a:bodyPr vert="horz" wrap="square" lIns="0" tIns="12700" rIns="0" bIns="0" rtlCol="0">
            <a:spAutoFit/>
          </a:bodyPr>
          <a:lstStyle/>
          <a:p>
            <a:pPr marL="12700">
              <a:lnSpc>
                <a:spcPct val="100000"/>
              </a:lnSpc>
              <a:spcBef>
                <a:spcPts val="100"/>
              </a:spcBef>
            </a:pPr>
            <a:r>
              <a:rPr sz="1800" b="1" i="1" spc="-10" dirty="0">
                <a:latin typeface="Arial"/>
                <a:cs typeface="Arial"/>
              </a:rPr>
              <a:t>Aclarar</a:t>
            </a:r>
            <a:endParaRPr sz="1800">
              <a:latin typeface="Arial"/>
              <a:cs typeface="Arial"/>
            </a:endParaRPr>
          </a:p>
        </p:txBody>
      </p:sp>
      <p:sp>
        <p:nvSpPr>
          <p:cNvPr id="18" name="object 18"/>
          <p:cNvSpPr txBox="1"/>
          <p:nvPr/>
        </p:nvSpPr>
        <p:spPr>
          <a:xfrm>
            <a:off x="4490720" y="2873121"/>
            <a:ext cx="812800" cy="299720"/>
          </a:xfrm>
          <a:prstGeom prst="rect">
            <a:avLst/>
          </a:prstGeom>
        </p:spPr>
        <p:txBody>
          <a:bodyPr vert="horz" wrap="square" lIns="0" tIns="12700" rIns="0" bIns="0" rtlCol="0">
            <a:spAutoFit/>
          </a:bodyPr>
          <a:lstStyle/>
          <a:p>
            <a:pPr marL="12700">
              <a:lnSpc>
                <a:spcPct val="100000"/>
              </a:lnSpc>
              <a:spcBef>
                <a:spcPts val="100"/>
              </a:spcBef>
            </a:pPr>
            <a:r>
              <a:rPr sz="1800" b="1" i="1" spc="-10" dirty="0">
                <a:latin typeface="Arial"/>
                <a:cs typeface="Arial"/>
              </a:rPr>
              <a:t>Valorar</a:t>
            </a:r>
            <a:endParaRPr sz="1800">
              <a:latin typeface="Arial"/>
              <a:cs typeface="Arial"/>
            </a:endParaRPr>
          </a:p>
        </p:txBody>
      </p:sp>
      <p:sp>
        <p:nvSpPr>
          <p:cNvPr id="19" name="object 19"/>
          <p:cNvSpPr txBox="1"/>
          <p:nvPr/>
        </p:nvSpPr>
        <p:spPr>
          <a:xfrm>
            <a:off x="6520815" y="2172970"/>
            <a:ext cx="2089150" cy="269240"/>
          </a:xfrm>
          <a:prstGeom prst="rect">
            <a:avLst/>
          </a:prstGeom>
        </p:spPr>
        <p:txBody>
          <a:bodyPr vert="horz" wrap="square" lIns="0" tIns="12700" rIns="0" bIns="0" rtlCol="0">
            <a:spAutoFit/>
          </a:bodyPr>
          <a:lstStyle/>
          <a:p>
            <a:pPr marL="12700">
              <a:lnSpc>
                <a:spcPct val="100000"/>
              </a:lnSpc>
              <a:spcBef>
                <a:spcPts val="100"/>
              </a:spcBef>
            </a:pPr>
            <a:r>
              <a:rPr sz="1600" b="1" i="1" dirty="0">
                <a:latin typeface="Arial"/>
                <a:cs typeface="Arial"/>
              </a:rPr>
              <a:t>Expresar</a:t>
            </a:r>
            <a:r>
              <a:rPr sz="1600" b="1" i="1" spc="-80" dirty="0">
                <a:latin typeface="Arial"/>
                <a:cs typeface="Arial"/>
              </a:rPr>
              <a:t> </a:t>
            </a:r>
            <a:r>
              <a:rPr sz="1600" b="1" i="1" spc="-10" dirty="0">
                <a:latin typeface="Arial"/>
                <a:cs typeface="Arial"/>
              </a:rPr>
              <a:t>inquietudes</a:t>
            </a:r>
            <a:endParaRPr sz="1600">
              <a:latin typeface="Arial"/>
              <a:cs typeface="Arial"/>
            </a:endParaRPr>
          </a:p>
        </p:txBody>
      </p:sp>
      <p:sp>
        <p:nvSpPr>
          <p:cNvPr id="20" name="object 20"/>
          <p:cNvSpPr txBox="1"/>
          <p:nvPr/>
        </p:nvSpPr>
        <p:spPr>
          <a:xfrm>
            <a:off x="9225915" y="1508759"/>
            <a:ext cx="2235835"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Arial"/>
                <a:cs typeface="Arial"/>
              </a:rPr>
              <a:t>Ofrecer</a:t>
            </a:r>
            <a:r>
              <a:rPr sz="1800" b="1" i="1" spc="-100" dirty="0">
                <a:latin typeface="Arial"/>
                <a:cs typeface="Arial"/>
              </a:rPr>
              <a:t> </a:t>
            </a:r>
            <a:r>
              <a:rPr sz="1800" b="1" i="1" spc="-10" dirty="0">
                <a:latin typeface="Arial"/>
                <a:cs typeface="Arial"/>
              </a:rPr>
              <a:t>sugerencias</a:t>
            </a:r>
            <a:endParaRPr sz="1800">
              <a:latin typeface="Arial"/>
              <a:cs typeface="Arial"/>
            </a:endParaRPr>
          </a:p>
        </p:txBody>
      </p:sp>
      <p:sp>
        <p:nvSpPr>
          <p:cNvPr id="21" name="object 21"/>
          <p:cNvSpPr txBox="1"/>
          <p:nvPr/>
        </p:nvSpPr>
        <p:spPr>
          <a:xfrm>
            <a:off x="191770" y="1200150"/>
            <a:ext cx="5905500" cy="398780"/>
          </a:xfrm>
          <a:prstGeom prst="rect">
            <a:avLst/>
          </a:prstGeom>
          <a:solidFill>
            <a:srgbClr val="6FAC46"/>
          </a:solidFill>
          <a:ln w="12700">
            <a:solidFill>
              <a:srgbClr val="000000"/>
            </a:solidFill>
          </a:ln>
        </p:spPr>
        <p:txBody>
          <a:bodyPr vert="horz" wrap="square" lIns="0" tIns="36830" rIns="0" bIns="0" rtlCol="0">
            <a:spAutoFit/>
          </a:bodyPr>
          <a:lstStyle/>
          <a:p>
            <a:pPr marL="89535">
              <a:lnSpc>
                <a:spcPct val="100000"/>
              </a:lnSpc>
              <a:spcBef>
                <a:spcPts val="290"/>
              </a:spcBef>
            </a:pPr>
            <a:r>
              <a:rPr sz="2000" b="1" dirty="0">
                <a:latin typeface="Arial"/>
                <a:cs typeface="Arial"/>
              </a:rPr>
              <a:t>Escalera</a:t>
            </a:r>
            <a:r>
              <a:rPr sz="2000" b="1" spc="-60" dirty="0">
                <a:latin typeface="Arial"/>
                <a:cs typeface="Arial"/>
              </a:rPr>
              <a:t> </a:t>
            </a:r>
            <a:r>
              <a:rPr sz="2000" b="1" dirty="0">
                <a:latin typeface="Arial"/>
                <a:cs typeface="Arial"/>
              </a:rPr>
              <a:t>de</a:t>
            </a:r>
            <a:r>
              <a:rPr sz="2000" b="1" spc="-20" dirty="0">
                <a:latin typeface="Arial"/>
                <a:cs typeface="Arial"/>
              </a:rPr>
              <a:t> </a:t>
            </a:r>
            <a:r>
              <a:rPr sz="2000" b="1" dirty="0">
                <a:latin typeface="Arial"/>
                <a:cs typeface="Arial"/>
              </a:rPr>
              <a:t>la</a:t>
            </a:r>
            <a:r>
              <a:rPr sz="2000" b="1" spc="-15" dirty="0">
                <a:latin typeface="Arial"/>
                <a:cs typeface="Arial"/>
              </a:rPr>
              <a:t> </a:t>
            </a:r>
            <a:r>
              <a:rPr sz="2000" b="1" dirty="0">
                <a:latin typeface="Arial"/>
                <a:cs typeface="Arial"/>
              </a:rPr>
              <a:t>retroalimentación</a:t>
            </a:r>
            <a:r>
              <a:rPr sz="2000" b="1" spc="-70" dirty="0">
                <a:latin typeface="Arial"/>
                <a:cs typeface="Arial"/>
              </a:rPr>
              <a:t> </a:t>
            </a:r>
            <a:r>
              <a:rPr sz="2000" b="1" dirty="0">
                <a:latin typeface="Arial"/>
                <a:cs typeface="Arial"/>
              </a:rPr>
              <a:t>(Wilson,</a:t>
            </a:r>
            <a:r>
              <a:rPr sz="2000" b="1" spc="-40" dirty="0">
                <a:latin typeface="Arial"/>
                <a:cs typeface="Arial"/>
              </a:rPr>
              <a:t> </a:t>
            </a:r>
            <a:r>
              <a:rPr sz="2000" b="1" spc="-10" dirty="0">
                <a:latin typeface="Arial"/>
                <a:cs typeface="Arial"/>
              </a:rPr>
              <a:t>2001)</a:t>
            </a:r>
            <a:endParaRPr sz="2000">
              <a:latin typeface="Arial"/>
              <a:cs typeface="Arial"/>
            </a:endParaRPr>
          </a:p>
        </p:txBody>
      </p:sp>
      <p:sp>
        <p:nvSpPr>
          <p:cNvPr id="22" name="object 22"/>
          <p:cNvSpPr/>
          <p:nvPr/>
        </p:nvSpPr>
        <p:spPr>
          <a:xfrm>
            <a:off x="3548379" y="53339"/>
            <a:ext cx="4691380" cy="642620"/>
          </a:xfrm>
          <a:custGeom>
            <a:avLst/>
            <a:gdLst/>
            <a:ahLst/>
            <a:cxnLst/>
            <a:rect l="l" t="t" r="r" b="b"/>
            <a:pathLst>
              <a:path w="4691380" h="642620">
                <a:moveTo>
                  <a:pt x="4691380" y="0"/>
                </a:moveTo>
                <a:lnTo>
                  <a:pt x="0" y="0"/>
                </a:lnTo>
                <a:lnTo>
                  <a:pt x="0" y="642619"/>
                </a:lnTo>
                <a:lnTo>
                  <a:pt x="4691380" y="642619"/>
                </a:lnTo>
                <a:lnTo>
                  <a:pt x="4691380" y="0"/>
                </a:lnTo>
                <a:close/>
              </a:path>
            </a:pathLst>
          </a:custGeom>
          <a:solidFill>
            <a:srgbClr val="4471C4"/>
          </a:solidFill>
        </p:spPr>
        <p:txBody>
          <a:bodyPr wrap="square" lIns="0" tIns="0" rIns="0" bIns="0" rtlCol="0"/>
          <a:lstStyle/>
          <a:p>
            <a:endParaRPr/>
          </a:p>
        </p:txBody>
      </p:sp>
      <p:sp>
        <p:nvSpPr>
          <p:cNvPr id="23" name="object 23"/>
          <p:cNvSpPr txBox="1">
            <a:spLocks noGrp="1"/>
          </p:cNvSpPr>
          <p:nvPr>
            <p:ph type="title"/>
          </p:nvPr>
        </p:nvSpPr>
        <p:spPr>
          <a:xfrm>
            <a:off x="3859529" y="189865"/>
            <a:ext cx="3860165" cy="421640"/>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0000"/>
                </a:solidFill>
              </a:rPr>
              <a:t>¿</a:t>
            </a:r>
            <a:r>
              <a:rPr sz="2600" spc="-100" dirty="0">
                <a:solidFill>
                  <a:srgbClr val="000000"/>
                </a:solidFill>
              </a:rPr>
              <a:t> </a:t>
            </a:r>
            <a:r>
              <a:rPr sz="2600" dirty="0">
                <a:solidFill>
                  <a:srgbClr val="000000"/>
                </a:solidFill>
              </a:rPr>
              <a:t>Cómo</a:t>
            </a:r>
            <a:r>
              <a:rPr sz="2600" spc="-85" dirty="0">
                <a:solidFill>
                  <a:srgbClr val="000000"/>
                </a:solidFill>
              </a:rPr>
              <a:t> </a:t>
            </a:r>
            <a:r>
              <a:rPr sz="2600" dirty="0">
                <a:solidFill>
                  <a:srgbClr val="000000"/>
                </a:solidFill>
              </a:rPr>
              <a:t>retroalimentar</a:t>
            </a:r>
            <a:r>
              <a:rPr sz="2600" spc="-60" dirty="0">
                <a:solidFill>
                  <a:srgbClr val="000000"/>
                </a:solidFill>
              </a:rPr>
              <a:t> </a:t>
            </a:r>
            <a:r>
              <a:rPr sz="2600" spc="-50" dirty="0">
                <a:solidFill>
                  <a:srgbClr val="000000"/>
                </a:solidFill>
              </a:rPr>
              <a:t>?</a:t>
            </a:r>
            <a:endParaRPr sz="2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2700"/>
            <a:ext cx="825500" cy="508000"/>
          </a:xfrm>
          <a:custGeom>
            <a:avLst/>
            <a:gdLst/>
            <a:ahLst/>
            <a:cxnLst/>
            <a:rect l="l" t="t" r="r" b="b"/>
            <a:pathLst>
              <a:path w="825500" h="508000">
                <a:moveTo>
                  <a:pt x="825500" y="0"/>
                </a:moveTo>
                <a:lnTo>
                  <a:pt x="0" y="0"/>
                </a:lnTo>
                <a:lnTo>
                  <a:pt x="0" y="508000"/>
                </a:lnTo>
                <a:lnTo>
                  <a:pt x="825500" y="508000"/>
                </a:lnTo>
                <a:lnTo>
                  <a:pt x="825500" y="0"/>
                </a:lnTo>
                <a:close/>
              </a:path>
            </a:pathLst>
          </a:custGeom>
          <a:solidFill>
            <a:srgbClr val="E33866"/>
          </a:solidFill>
        </p:spPr>
        <p:txBody>
          <a:bodyPr wrap="square" lIns="0" tIns="0" rIns="0" bIns="0" rtlCol="0"/>
          <a:lstStyle/>
          <a:p>
            <a:endParaRPr/>
          </a:p>
        </p:txBody>
      </p:sp>
      <p:sp>
        <p:nvSpPr>
          <p:cNvPr id="4" name="object 4"/>
          <p:cNvSpPr txBox="1"/>
          <p:nvPr/>
        </p:nvSpPr>
        <p:spPr>
          <a:xfrm>
            <a:off x="289877" y="95250"/>
            <a:ext cx="238760" cy="330200"/>
          </a:xfrm>
          <a:prstGeom prst="rect">
            <a:avLst/>
          </a:prstGeom>
        </p:spPr>
        <p:txBody>
          <a:bodyPr vert="horz" wrap="square" lIns="0" tIns="12700" rIns="0" bIns="0" rtlCol="0">
            <a:spAutoFit/>
          </a:bodyPr>
          <a:lstStyle/>
          <a:p>
            <a:pPr marL="12700">
              <a:lnSpc>
                <a:spcPct val="100000"/>
              </a:lnSpc>
              <a:spcBef>
                <a:spcPts val="100"/>
              </a:spcBef>
            </a:pPr>
            <a:r>
              <a:rPr sz="2000" b="1" spc="-25" dirty="0">
                <a:solidFill>
                  <a:srgbClr val="FFFFFF"/>
                </a:solidFill>
                <a:latin typeface="Arial"/>
                <a:cs typeface="Arial"/>
              </a:rPr>
              <a:t>.</a:t>
            </a:r>
            <a:endParaRPr sz="2000" dirty="0">
              <a:latin typeface="Arial"/>
              <a:cs typeface="Arial"/>
            </a:endParaRPr>
          </a:p>
        </p:txBody>
      </p:sp>
      <p:sp>
        <p:nvSpPr>
          <p:cNvPr id="5" name="object 5"/>
          <p:cNvSpPr/>
          <p:nvPr/>
        </p:nvSpPr>
        <p:spPr>
          <a:xfrm>
            <a:off x="5796279" y="30480"/>
            <a:ext cx="4691380" cy="645160"/>
          </a:xfrm>
          <a:custGeom>
            <a:avLst/>
            <a:gdLst/>
            <a:ahLst/>
            <a:cxnLst/>
            <a:rect l="l" t="t" r="r" b="b"/>
            <a:pathLst>
              <a:path w="4691380" h="645160">
                <a:moveTo>
                  <a:pt x="4691380" y="0"/>
                </a:moveTo>
                <a:lnTo>
                  <a:pt x="0" y="0"/>
                </a:lnTo>
                <a:lnTo>
                  <a:pt x="0" y="645160"/>
                </a:lnTo>
                <a:lnTo>
                  <a:pt x="4691380" y="645160"/>
                </a:lnTo>
                <a:lnTo>
                  <a:pt x="4691380" y="0"/>
                </a:lnTo>
                <a:close/>
              </a:path>
            </a:pathLst>
          </a:custGeom>
          <a:solidFill>
            <a:srgbClr val="4471C4"/>
          </a:solidFill>
        </p:spPr>
        <p:txBody>
          <a:bodyPr wrap="square" lIns="0" tIns="0" rIns="0" bIns="0" rtlCol="0"/>
          <a:lstStyle/>
          <a:p>
            <a:endParaRPr/>
          </a:p>
        </p:txBody>
      </p:sp>
      <p:sp>
        <p:nvSpPr>
          <p:cNvPr id="6" name="object 6"/>
          <p:cNvSpPr txBox="1">
            <a:spLocks noGrp="1"/>
          </p:cNvSpPr>
          <p:nvPr>
            <p:ph type="title"/>
          </p:nvPr>
        </p:nvSpPr>
        <p:spPr>
          <a:xfrm>
            <a:off x="6106795" y="168592"/>
            <a:ext cx="3861435"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0000"/>
                </a:solidFill>
              </a:rPr>
              <a:t>¿</a:t>
            </a:r>
            <a:r>
              <a:rPr sz="2600" spc="-35" dirty="0">
                <a:solidFill>
                  <a:srgbClr val="000000"/>
                </a:solidFill>
              </a:rPr>
              <a:t> </a:t>
            </a:r>
            <a:r>
              <a:rPr sz="2600" dirty="0">
                <a:solidFill>
                  <a:srgbClr val="000000"/>
                </a:solidFill>
              </a:rPr>
              <a:t>Cómo</a:t>
            </a:r>
            <a:r>
              <a:rPr sz="2600" spc="-15" dirty="0">
                <a:solidFill>
                  <a:srgbClr val="000000"/>
                </a:solidFill>
              </a:rPr>
              <a:t> </a:t>
            </a:r>
            <a:r>
              <a:rPr sz="2600" dirty="0">
                <a:solidFill>
                  <a:srgbClr val="000000"/>
                </a:solidFill>
              </a:rPr>
              <a:t>retroalimentar</a:t>
            </a:r>
            <a:r>
              <a:rPr sz="2600" spc="20" dirty="0">
                <a:solidFill>
                  <a:srgbClr val="000000"/>
                </a:solidFill>
              </a:rPr>
              <a:t> </a:t>
            </a:r>
            <a:r>
              <a:rPr sz="2600" spc="-50" dirty="0">
                <a:solidFill>
                  <a:srgbClr val="000000"/>
                </a:solidFill>
              </a:rPr>
              <a:t>?</a:t>
            </a:r>
            <a:endParaRPr sz="2600"/>
          </a:p>
        </p:txBody>
      </p:sp>
      <p:pic>
        <p:nvPicPr>
          <p:cNvPr id="7" name="object 7"/>
          <p:cNvPicPr/>
          <p:nvPr/>
        </p:nvPicPr>
        <p:blipFill>
          <a:blip r:embed="rId2" cstate="print"/>
          <a:stretch>
            <a:fillRect/>
          </a:stretch>
        </p:blipFill>
        <p:spPr>
          <a:xfrm>
            <a:off x="1341119" y="1557019"/>
            <a:ext cx="1831594" cy="5179314"/>
          </a:xfrm>
          <a:prstGeom prst="rect">
            <a:avLst/>
          </a:prstGeom>
        </p:spPr>
      </p:pic>
      <p:sp>
        <p:nvSpPr>
          <p:cNvPr id="8" name="object 8"/>
          <p:cNvSpPr txBox="1"/>
          <p:nvPr/>
        </p:nvSpPr>
        <p:spPr>
          <a:xfrm>
            <a:off x="1500124" y="3891788"/>
            <a:ext cx="1511935" cy="1421130"/>
          </a:xfrm>
          <a:prstGeom prst="rect">
            <a:avLst/>
          </a:prstGeom>
        </p:spPr>
        <p:txBody>
          <a:bodyPr vert="horz" wrap="square" lIns="0" tIns="50800" rIns="0" bIns="0" rtlCol="0">
            <a:spAutoFit/>
          </a:bodyPr>
          <a:lstStyle/>
          <a:p>
            <a:pPr algn="ctr">
              <a:lnSpc>
                <a:spcPct val="100000"/>
              </a:lnSpc>
              <a:spcBef>
                <a:spcPts val="400"/>
              </a:spcBef>
            </a:pPr>
            <a:r>
              <a:rPr sz="1300" b="1" dirty="0">
                <a:latin typeface="Arial"/>
                <a:cs typeface="Arial"/>
              </a:rPr>
              <a:t>Ofrecer</a:t>
            </a:r>
            <a:r>
              <a:rPr sz="1300" b="1" spc="-55" dirty="0">
                <a:latin typeface="Arial"/>
                <a:cs typeface="Arial"/>
              </a:rPr>
              <a:t> </a:t>
            </a:r>
            <a:r>
              <a:rPr sz="1300" b="1" spc="-10" dirty="0">
                <a:latin typeface="Arial"/>
                <a:cs typeface="Arial"/>
              </a:rPr>
              <a:t>preguntas:</a:t>
            </a:r>
            <a:endParaRPr sz="1300">
              <a:latin typeface="Arial"/>
              <a:cs typeface="Arial"/>
            </a:endParaRPr>
          </a:p>
          <a:p>
            <a:pPr marL="20320" marR="14604" indent="46355" algn="ctr">
              <a:lnSpc>
                <a:spcPct val="86300"/>
              </a:lnSpc>
              <a:spcBef>
                <a:spcPts val="520"/>
              </a:spcBef>
            </a:pPr>
            <a:r>
              <a:rPr sz="1300" dirty="0">
                <a:latin typeface="Arial"/>
                <a:cs typeface="Arial"/>
              </a:rPr>
              <a:t>¿Me</a:t>
            </a:r>
            <a:r>
              <a:rPr sz="1300" spc="-40" dirty="0">
                <a:latin typeface="Arial"/>
                <a:cs typeface="Arial"/>
              </a:rPr>
              <a:t> </a:t>
            </a:r>
            <a:r>
              <a:rPr sz="1300" spc="-10" dirty="0">
                <a:latin typeface="Arial"/>
                <a:cs typeface="Arial"/>
              </a:rPr>
              <a:t>puedes </a:t>
            </a:r>
            <a:r>
              <a:rPr sz="1300" dirty="0">
                <a:latin typeface="Arial"/>
                <a:cs typeface="Arial"/>
              </a:rPr>
              <a:t>explicar</a:t>
            </a:r>
            <a:r>
              <a:rPr sz="1300" spc="-50" dirty="0">
                <a:latin typeface="Arial"/>
                <a:cs typeface="Arial"/>
              </a:rPr>
              <a:t> </a:t>
            </a:r>
            <a:r>
              <a:rPr sz="1300" dirty="0">
                <a:latin typeface="Arial"/>
                <a:cs typeface="Arial"/>
              </a:rPr>
              <a:t>con</a:t>
            </a:r>
            <a:r>
              <a:rPr sz="1300" spc="-70" dirty="0">
                <a:latin typeface="Arial"/>
                <a:cs typeface="Arial"/>
              </a:rPr>
              <a:t> </a:t>
            </a:r>
            <a:r>
              <a:rPr sz="1300" spc="-25" dirty="0">
                <a:latin typeface="Arial"/>
                <a:cs typeface="Arial"/>
              </a:rPr>
              <a:t>un </a:t>
            </a:r>
            <a:r>
              <a:rPr sz="1300" dirty="0">
                <a:latin typeface="Arial"/>
                <a:cs typeface="Arial"/>
              </a:rPr>
              <a:t>ejemplo</a:t>
            </a:r>
            <a:r>
              <a:rPr sz="1300" spc="-55" dirty="0">
                <a:latin typeface="Arial"/>
                <a:cs typeface="Arial"/>
              </a:rPr>
              <a:t> </a:t>
            </a:r>
            <a:r>
              <a:rPr sz="1300" dirty="0">
                <a:latin typeface="Arial"/>
                <a:cs typeface="Arial"/>
              </a:rPr>
              <a:t>cómo</a:t>
            </a:r>
            <a:r>
              <a:rPr sz="1300" spc="-65" dirty="0">
                <a:latin typeface="Arial"/>
                <a:cs typeface="Arial"/>
              </a:rPr>
              <a:t> </a:t>
            </a:r>
            <a:r>
              <a:rPr sz="1300" spc="-20" dirty="0">
                <a:latin typeface="Arial"/>
                <a:cs typeface="Arial"/>
              </a:rPr>
              <a:t>estás </a:t>
            </a:r>
            <a:r>
              <a:rPr sz="1300" dirty="0">
                <a:latin typeface="Arial"/>
                <a:cs typeface="Arial"/>
              </a:rPr>
              <a:t>pensando</a:t>
            </a:r>
            <a:r>
              <a:rPr sz="1300" spc="-90" dirty="0">
                <a:latin typeface="Arial"/>
                <a:cs typeface="Arial"/>
              </a:rPr>
              <a:t> </a:t>
            </a:r>
            <a:r>
              <a:rPr sz="1300" spc="-25" dirty="0">
                <a:latin typeface="Arial"/>
                <a:cs typeface="Arial"/>
              </a:rPr>
              <a:t>…?</a:t>
            </a:r>
            <a:endParaRPr sz="1300">
              <a:latin typeface="Arial"/>
              <a:cs typeface="Arial"/>
            </a:endParaRPr>
          </a:p>
          <a:p>
            <a:pPr marL="302260" indent="-302895">
              <a:lnSpc>
                <a:spcPts val="1460"/>
              </a:lnSpc>
              <a:spcBef>
                <a:spcPts val="300"/>
              </a:spcBef>
              <a:buChar char="•"/>
              <a:tabLst>
                <a:tab pos="302895" algn="l"/>
              </a:tabLst>
            </a:pPr>
            <a:r>
              <a:rPr sz="1300" dirty="0">
                <a:latin typeface="Arial"/>
                <a:cs typeface="Arial"/>
              </a:rPr>
              <a:t>Entonces</a:t>
            </a:r>
            <a:r>
              <a:rPr sz="1300" spc="-30" dirty="0">
                <a:latin typeface="Arial"/>
                <a:cs typeface="Arial"/>
              </a:rPr>
              <a:t> </a:t>
            </a:r>
            <a:r>
              <a:rPr sz="1300" spc="-25" dirty="0">
                <a:latin typeface="Arial"/>
                <a:cs typeface="Arial"/>
              </a:rPr>
              <a:t>qué</a:t>
            </a:r>
            <a:endParaRPr sz="1300">
              <a:latin typeface="Arial"/>
              <a:cs typeface="Arial"/>
            </a:endParaRPr>
          </a:p>
          <a:p>
            <a:pPr algn="ctr">
              <a:lnSpc>
                <a:spcPts val="1460"/>
              </a:lnSpc>
            </a:pPr>
            <a:r>
              <a:rPr sz="1300" dirty="0">
                <a:latin typeface="Arial"/>
                <a:cs typeface="Arial"/>
              </a:rPr>
              <a:t>pasaría</a:t>
            </a:r>
            <a:r>
              <a:rPr sz="1300" spc="-20" dirty="0">
                <a:latin typeface="Arial"/>
                <a:cs typeface="Arial"/>
              </a:rPr>
              <a:t> si…?</a:t>
            </a:r>
            <a:endParaRPr sz="1300">
              <a:latin typeface="Arial"/>
              <a:cs typeface="Arial"/>
            </a:endParaRPr>
          </a:p>
        </p:txBody>
      </p:sp>
      <p:grpSp>
        <p:nvGrpSpPr>
          <p:cNvPr id="9" name="object 9"/>
          <p:cNvGrpSpPr/>
          <p:nvPr/>
        </p:nvGrpSpPr>
        <p:grpSpPr>
          <a:xfrm>
            <a:off x="1394460" y="1557019"/>
            <a:ext cx="3599815" cy="5179695"/>
            <a:chOff x="1394460" y="1557019"/>
            <a:chExt cx="3599815" cy="5179695"/>
          </a:xfrm>
        </p:grpSpPr>
        <p:pic>
          <p:nvPicPr>
            <p:cNvPr id="10" name="object 10"/>
            <p:cNvPicPr/>
            <p:nvPr/>
          </p:nvPicPr>
          <p:blipFill>
            <a:blip r:embed="rId3" cstate="print"/>
            <a:stretch>
              <a:fillRect/>
            </a:stretch>
          </p:blipFill>
          <p:spPr>
            <a:xfrm>
              <a:off x="1394460" y="1859279"/>
              <a:ext cx="1719833" cy="1783334"/>
            </a:xfrm>
            <a:prstGeom prst="rect">
              <a:avLst/>
            </a:prstGeom>
          </p:spPr>
        </p:pic>
        <p:pic>
          <p:nvPicPr>
            <p:cNvPr id="11" name="object 11"/>
            <p:cNvPicPr/>
            <p:nvPr/>
          </p:nvPicPr>
          <p:blipFill>
            <a:blip r:embed="rId4" cstate="print"/>
            <a:stretch>
              <a:fillRect/>
            </a:stretch>
          </p:blipFill>
          <p:spPr>
            <a:xfrm>
              <a:off x="3129280" y="1557019"/>
              <a:ext cx="1864614" cy="5179314"/>
            </a:xfrm>
            <a:prstGeom prst="rect">
              <a:avLst/>
            </a:prstGeom>
          </p:spPr>
        </p:pic>
      </p:grpSp>
      <p:sp>
        <p:nvSpPr>
          <p:cNvPr id="12" name="object 12"/>
          <p:cNvSpPr txBox="1"/>
          <p:nvPr/>
        </p:nvSpPr>
        <p:spPr>
          <a:xfrm>
            <a:off x="3265170" y="3759580"/>
            <a:ext cx="1558290" cy="1722755"/>
          </a:xfrm>
          <a:prstGeom prst="rect">
            <a:avLst/>
          </a:prstGeom>
        </p:spPr>
        <p:txBody>
          <a:bodyPr vert="horz" wrap="square" lIns="0" tIns="41275" rIns="0" bIns="0" rtlCol="0">
            <a:spAutoFit/>
          </a:bodyPr>
          <a:lstStyle/>
          <a:p>
            <a:pPr marL="86360" marR="80645" algn="ctr">
              <a:lnSpc>
                <a:spcPts val="1340"/>
              </a:lnSpc>
              <a:spcBef>
                <a:spcPts val="325"/>
              </a:spcBef>
            </a:pPr>
            <a:r>
              <a:rPr sz="1300" b="1" dirty="0">
                <a:latin typeface="Arial"/>
                <a:cs typeface="Arial"/>
              </a:rPr>
              <a:t>Detallar</a:t>
            </a:r>
            <a:r>
              <a:rPr sz="1300" b="1" spc="-25" dirty="0">
                <a:latin typeface="Arial"/>
                <a:cs typeface="Arial"/>
              </a:rPr>
              <a:t> </a:t>
            </a:r>
            <a:r>
              <a:rPr sz="1300" b="1" dirty="0">
                <a:latin typeface="Arial"/>
                <a:cs typeface="Arial"/>
              </a:rPr>
              <a:t>el</a:t>
            </a:r>
            <a:r>
              <a:rPr sz="1300" b="1" spc="-40" dirty="0">
                <a:latin typeface="Arial"/>
                <a:cs typeface="Arial"/>
              </a:rPr>
              <a:t> </a:t>
            </a:r>
            <a:r>
              <a:rPr sz="1300" b="1" spc="-10" dirty="0">
                <a:latin typeface="Arial"/>
                <a:cs typeface="Arial"/>
              </a:rPr>
              <a:t>trabajo </a:t>
            </a:r>
            <a:r>
              <a:rPr sz="1300" b="1" dirty="0">
                <a:latin typeface="Arial"/>
                <a:cs typeface="Arial"/>
              </a:rPr>
              <a:t>del</a:t>
            </a:r>
            <a:r>
              <a:rPr sz="1300" b="1" spc="-35" dirty="0">
                <a:latin typeface="Arial"/>
                <a:cs typeface="Arial"/>
              </a:rPr>
              <a:t> </a:t>
            </a:r>
            <a:r>
              <a:rPr sz="1300" b="1" dirty="0">
                <a:latin typeface="Arial"/>
                <a:cs typeface="Arial"/>
              </a:rPr>
              <a:t>estudiante</a:t>
            </a:r>
            <a:r>
              <a:rPr sz="1300" b="1" spc="-50" dirty="0">
                <a:latin typeface="Arial"/>
                <a:cs typeface="Arial"/>
              </a:rPr>
              <a:t> :</a:t>
            </a:r>
            <a:endParaRPr sz="1300">
              <a:latin typeface="Arial"/>
              <a:cs typeface="Arial"/>
            </a:endParaRPr>
          </a:p>
          <a:p>
            <a:pPr marL="12700" marR="5080" algn="ctr">
              <a:lnSpc>
                <a:spcPct val="86600"/>
              </a:lnSpc>
              <a:spcBef>
                <a:spcPts val="500"/>
              </a:spcBef>
            </a:pPr>
            <a:r>
              <a:rPr sz="1300" dirty="0">
                <a:latin typeface="Arial"/>
                <a:cs typeface="Arial"/>
              </a:rPr>
              <a:t>Definiste</a:t>
            </a:r>
            <a:r>
              <a:rPr sz="1300" spc="-20" dirty="0">
                <a:latin typeface="Arial"/>
                <a:cs typeface="Arial"/>
              </a:rPr>
              <a:t> </a:t>
            </a:r>
            <a:r>
              <a:rPr sz="1300" dirty="0">
                <a:latin typeface="Arial"/>
                <a:cs typeface="Arial"/>
              </a:rPr>
              <a:t>muy</a:t>
            </a:r>
            <a:r>
              <a:rPr sz="1300" spc="-30" dirty="0">
                <a:latin typeface="Arial"/>
                <a:cs typeface="Arial"/>
              </a:rPr>
              <a:t> </a:t>
            </a:r>
            <a:r>
              <a:rPr sz="1300" dirty="0">
                <a:latin typeface="Arial"/>
                <a:cs typeface="Arial"/>
              </a:rPr>
              <a:t>bien</a:t>
            </a:r>
            <a:r>
              <a:rPr sz="1300" spc="-5" dirty="0">
                <a:latin typeface="Arial"/>
                <a:cs typeface="Arial"/>
              </a:rPr>
              <a:t> </a:t>
            </a:r>
            <a:r>
              <a:rPr sz="1300" spc="-25" dirty="0">
                <a:latin typeface="Arial"/>
                <a:cs typeface="Arial"/>
              </a:rPr>
              <a:t>el </a:t>
            </a:r>
            <a:r>
              <a:rPr sz="1300" dirty="0">
                <a:latin typeface="Arial"/>
                <a:cs typeface="Arial"/>
              </a:rPr>
              <a:t>planteamiento</a:t>
            </a:r>
            <a:r>
              <a:rPr sz="1300" spc="-50" dirty="0">
                <a:latin typeface="Arial"/>
                <a:cs typeface="Arial"/>
              </a:rPr>
              <a:t> </a:t>
            </a:r>
            <a:r>
              <a:rPr sz="1300" spc="-25" dirty="0">
                <a:latin typeface="Arial"/>
                <a:cs typeface="Arial"/>
              </a:rPr>
              <a:t>del </a:t>
            </a:r>
            <a:r>
              <a:rPr sz="1300" spc="-10" dirty="0">
                <a:latin typeface="Arial"/>
                <a:cs typeface="Arial"/>
              </a:rPr>
              <a:t>problema.</a:t>
            </a:r>
            <a:endParaRPr sz="1300">
              <a:latin typeface="Arial"/>
              <a:cs typeface="Arial"/>
            </a:endParaRPr>
          </a:p>
          <a:p>
            <a:pPr marL="212725" marR="154305" indent="-50800">
              <a:lnSpc>
                <a:spcPts val="1360"/>
              </a:lnSpc>
              <a:spcBef>
                <a:spcPts val="515"/>
              </a:spcBef>
              <a:buChar char="•"/>
              <a:tabLst>
                <a:tab pos="267335" algn="l"/>
              </a:tabLst>
            </a:pPr>
            <a:r>
              <a:rPr sz="1300" dirty="0">
                <a:latin typeface="Arial"/>
                <a:cs typeface="Arial"/>
              </a:rPr>
              <a:t>Realizaste</a:t>
            </a:r>
            <a:r>
              <a:rPr sz="1300" spc="-40" dirty="0">
                <a:latin typeface="Arial"/>
                <a:cs typeface="Arial"/>
              </a:rPr>
              <a:t> </a:t>
            </a:r>
            <a:r>
              <a:rPr sz="1300" spc="-25" dirty="0">
                <a:latin typeface="Arial"/>
                <a:cs typeface="Arial"/>
              </a:rPr>
              <a:t>muy </a:t>
            </a:r>
            <a:r>
              <a:rPr sz="1300" dirty="0">
                <a:latin typeface="Arial"/>
                <a:cs typeface="Arial"/>
              </a:rPr>
              <a:t>bien</a:t>
            </a:r>
            <a:r>
              <a:rPr sz="1300" spc="-10" dirty="0">
                <a:latin typeface="Arial"/>
                <a:cs typeface="Arial"/>
              </a:rPr>
              <a:t> </a:t>
            </a:r>
            <a:r>
              <a:rPr sz="1300" dirty="0">
                <a:latin typeface="Arial"/>
                <a:cs typeface="Arial"/>
              </a:rPr>
              <a:t>el</a:t>
            </a:r>
            <a:r>
              <a:rPr sz="1300" spc="-5" dirty="0">
                <a:latin typeface="Arial"/>
                <a:cs typeface="Arial"/>
              </a:rPr>
              <a:t> </a:t>
            </a:r>
            <a:r>
              <a:rPr sz="1300" spc="-10" dirty="0">
                <a:latin typeface="Arial"/>
                <a:cs typeface="Arial"/>
              </a:rPr>
              <a:t>informe.</a:t>
            </a:r>
            <a:endParaRPr sz="1300">
              <a:latin typeface="Arial"/>
              <a:cs typeface="Arial"/>
            </a:endParaRPr>
          </a:p>
          <a:p>
            <a:pPr marL="370205">
              <a:lnSpc>
                <a:spcPts val="1220"/>
              </a:lnSpc>
            </a:pPr>
            <a:r>
              <a:rPr sz="1300" dirty="0">
                <a:latin typeface="Arial"/>
                <a:cs typeface="Arial"/>
              </a:rPr>
              <a:t>Seguiste</a:t>
            </a:r>
            <a:r>
              <a:rPr sz="1300" spc="-20" dirty="0">
                <a:latin typeface="Arial"/>
                <a:cs typeface="Arial"/>
              </a:rPr>
              <a:t> </a:t>
            </a:r>
            <a:r>
              <a:rPr sz="1300" spc="-25" dirty="0">
                <a:latin typeface="Arial"/>
                <a:cs typeface="Arial"/>
              </a:rPr>
              <a:t>la</a:t>
            </a:r>
            <a:endParaRPr sz="1300">
              <a:latin typeface="Arial"/>
              <a:cs typeface="Arial"/>
            </a:endParaRPr>
          </a:p>
          <a:p>
            <a:pPr marL="304800">
              <a:lnSpc>
                <a:spcPts val="1450"/>
              </a:lnSpc>
            </a:pPr>
            <a:r>
              <a:rPr sz="1300" dirty="0">
                <a:latin typeface="Arial"/>
                <a:cs typeface="Arial"/>
              </a:rPr>
              <a:t>estructura</a:t>
            </a:r>
            <a:r>
              <a:rPr sz="1300" spc="-25" dirty="0">
                <a:latin typeface="Arial"/>
                <a:cs typeface="Arial"/>
              </a:rPr>
              <a:t> </a:t>
            </a:r>
            <a:r>
              <a:rPr sz="1300" spc="-50" dirty="0">
                <a:latin typeface="Arial"/>
                <a:cs typeface="Arial"/>
              </a:rPr>
              <a:t>…</a:t>
            </a:r>
            <a:endParaRPr sz="1300">
              <a:latin typeface="Arial"/>
              <a:cs typeface="Arial"/>
            </a:endParaRPr>
          </a:p>
        </p:txBody>
      </p:sp>
      <p:grpSp>
        <p:nvGrpSpPr>
          <p:cNvPr id="13" name="object 13"/>
          <p:cNvGrpSpPr/>
          <p:nvPr/>
        </p:nvGrpSpPr>
        <p:grpSpPr>
          <a:xfrm>
            <a:off x="3180079" y="1557019"/>
            <a:ext cx="3609975" cy="5179695"/>
            <a:chOff x="3180079" y="1557019"/>
            <a:chExt cx="3609975" cy="5179695"/>
          </a:xfrm>
        </p:grpSpPr>
        <p:pic>
          <p:nvPicPr>
            <p:cNvPr id="14" name="object 14"/>
            <p:cNvPicPr/>
            <p:nvPr/>
          </p:nvPicPr>
          <p:blipFill>
            <a:blip r:embed="rId5" cstate="print"/>
            <a:stretch>
              <a:fillRect/>
            </a:stretch>
          </p:blipFill>
          <p:spPr>
            <a:xfrm>
              <a:off x="3180079" y="1859279"/>
              <a:ext cx="1722373" cy="1783334"/>
            </a:xfrm>
            <a:prstGeom prst="rect">
              <a:avLst/>
            </a:prstGeom>
          </p:spPr>
        </p:pic>
        <p:pic>
          <p:nvPicPr>
            <p:cNvPr id="15" name="object 15"/>
            <p:cNvPicPr/>
            <p:nvPr/>
          </p:nvPicPr>
          <p:blipFill>
            <a:blip r:embed="rId6" cstate="print"/>
            <a:stretch>
              <a:fillRect/>
            </a:stretch>
          </p:blipFill>
          <p:spPr>
            <a:xfrm>
              <a:off x="4917439" y="1557019"/>
              <a:ext cx="1872234" cy="5179314"/>
            </a:xfrm>
            <a:prstGeom prst="rect">
              <a:avLst/>
            </a:prstGeom>
          </p:spPr>
        </p:pic>
      </p:grpSp>
      <p:sp>
        <p:nvSpPr>
          <p:cNvPr id="16" name="object 16"/>
          <p:cNvSpPr txBox="1"/>
          <p:nvPr/>
        </p:nvSpPr>
        <p:spPr>
          <a:xfrm>
            <a:off x="5050790" y="3963670"/>
            <a:ext cx="1562100" cy="1313815"/>
          </a:xfrm>
          <a:prstGeom prst="rect">
            <a:avLst/>
          </a:prstGeom>
        </p:spPr>
        <p:txBody>
          <a:bodyPr vert="horz" wrap="square" lIns="0" tIns="41275" rIns="0" bIns="0" rtlCol="0">
            <a:spAutoFit/>
          </a:bodyPr>
          <a:lstStyle/>
          <a:p>
            <a:pPr marL="459105" marR="5080" indent="-447040">
              <a:lnSpc>
                <a:spcPts val="1340"/>
              </a:lnSpc>
              <a:spcBef>
                <a:spcPts val="325"/>
              </a:spcBef>
            </a:pPr>
            <a:r>
              <a:rPr sz="1300" b="1" spc="-10" dirty="0">
                <a:latin typeface="Arial"/>
                <a:cs typeface="Arial"/>
              </a:rPr>
              <a:t>Valorar</a:t>
            </a:r>
            <a:r>
              <a:rPr sz="1300" b="1" spc="-35" dirty="0">
                <a:latin typeface="Arial"/>
                <a:cs typeface="Arial"/>
              </a:rPr>
              <a:t> </a:t>
            </a:r>
            <a:r>
              <a:rPr sz="1300" b="1" dirty="0">
                <a:latin typeface="Arial"/>
                <a:cs typeface="Arial"/>
              </a:rPr>
              <a:t>los</a:t>
            </a:r>
            <a:r>
              <a:rPr sz="1300" b="1" spc="-40" dirty="0">
                <a:latin typeface="Arial"/>
                <a:cs typeface="Arial"/>
              </a:rPr>
              <a:t> </a:t>
            </a:r>
            <a:r>
              <a:rPr sz="1300" b="1" spc="-10" dirty="0">
                <a:latin typeface="Arial"/>
                <a:cs typeface="Arial"/>
              </a:rPr>
              <a:t>avances </a:t>
            </a:r>
            <a:r>
              <a:rPr sz="1300" b="1" dirty="0">
                <a:latin typeface="Arial"/>
                <a:cs typeface="Arial"/>
              </a:rPr>
              <a:t>y</a:t>
            </a:r>
            <a:r>
              <a:rPr sz="1300" b="1" spc="-15" dirty="0">
                <a:latin typeface="Arial"/>
                <a:cs typeface="Arial"/>
              </a:rPr>
              <a:t> </a:t>
            </a:r>
            <a:r>
              <a:rPr sz="1300" b="1" spc="-10" dirty="0">
                <a:latin typeface="Arial"/>
                <a:cs typeface="Arial"/>
              </a:rPr>
              <a:t>logros</a:t>
            </a:r>
            <a:endParaRPr sz="1300">
              <a:latin typeface="Arial"/>
              <a:cs typeface="Arial"/>
            </a:endParaRPr>
          </a:p>
          <a:p>
            <a:pPr marL="73660" marR="15240" indent="-50800">
              <a:lnSpc>
                <a:spcPts val="1360"/>
              </a:lnSpc>
              <a:spcBef>
                <a:spcPts val="505"/>
              </a:spcBef>
              <a:buChar char="•"/>
              <a:tabLst>
                <a:tab pos="127635" algn="l"/>
              </a:tabLst>
            </a:pPr>
            <a:r>
              <a:rPr sz="1300" dirty="0">
                <a:latin typeface="Arial"/>
                <a:cs typeface="Arial"/>
              </a:rPr>
              <a:t>Me</a:t>
            </a:r>
            <a:r>
              <a:rPr sz="1300" spc="-10" dirty="0">
                <a:latin typeface="Arial"/>
                <a:cs typeface="Arial"/>
              </a:rPr>
              <a:t> </a:t>
            </a:r>
            <a:r>
              <a:rPr sz="1300" dirty="0">
                <a:latin typeface="Arial"/>
                <a:cs typeface="Arial"/>
              </a:rPr>
              <a:t>he</a:t>
            </a:r>
            <a:r>
              <a:rPr sz="1300" spc="-5" dirty="0">
                <a:latin typeface="Arial"/>
                <a:cs typeface="Arial"/>
              </a:rPr>
              <a:t> </a:t>
            </a:r>
            <a:r>
              <a:rPr sz="1300" dirty="0">
                <a:latin typeface="Arial"/>
                <a:cs typeface="Arial"/>
              </a:rPr>
              <a:t>dado</a:t>
            </a:r>
            <a:r>
              <a:rPr sz="1300" spc="-25" dirty="0">
                <a:latin typeface="Arial"/>
                <a:cs typeface="Arial"/>
              </a:rPr>
              <a:t> </a:t>
            </a:r>
            <a:r>
              <a:rPr sz="1300" spc="-10" dirty="0">
                <a:latin typeface="Arial"/>
                <a:cs typeface="Arial"/>
              </a:rPr>
              <a:t>cuenta </a:t>
            </a:r>
            <a:r>
              <a:rPr sz="1300" dirty="0">
                <a:latin typeface="Arial"/>
                <a:cs typeface="Arial"/>
              </a:rPr>
              <a:t>que</a:t>
            </a:r>
            <a:r>
              <a:rPr sz="1300" spc="-20" dirty="0">
                <a:latin typeface="Arial"/>
                <a:cs typeface="Arial"/>
              </a:rPr>
              <a:t> </a:t>
            </a:r>
            <a:r>
              <a:rPr sz="1300" dirty="0">
                <a:latin typeface="Arial"/>
                <a:cs typeface="Arial"/>
              </a:rPr>
              <a:t>solucionaste</a:t>
            </a:r>
            <a:r>
              <a:rPr sz="1300" spc="-30" dirty="0">
                <a:latin typeface="Arial"/>
                <a:cs typeface="Arial"/>
              </a:rPr>
              <a:t> </a:t>
            </a:r>
            <a:r>
              <a:rPr sz="1300" spc="-25" dirty="0">
                <a:latin typeface="Arial"/>
                <a:cs typeface="Arial"/>
              </a:rPr>
              <a:t>el</a:t>
            </a:r>
            <a:endParaRPr sz="1300">
              <a:latin typeface="Arial"/>
              <a:cs typeface="Arial"/>
            </a:endParaRPr>
          </a:p>
          <a:p>
            <a:pPr marL="220979">
              <a:lnSpc>
                <a:spcPts val="1220"/>
              </a:lnSpc>
            </a:pPr>
            <a:r>
              <a:rPr sz="1300" dirty="0">
                <a:latin typeface="Arial"/>
                <a:cs typeface="Arial"/>
              </a:rPr>
              <a:t>problema</a:t>
            </a:r>
            <a:r>
              <a:rPr sz="1300" spc="-20" dirty="0">
                <a:latin typeface="Arial"/>
                <a:cs typeface="Arial"/>
              </a:rPr>
              <a:t> </a:t>
            </a:r>
            <a:r>
              <a:rPr sz="1300" dirty="0">
                <a:latin typeface="Arial"/>
                <a:cs typeface="Arial"/>
              </a:rPr>
              <a:t>sin</a:t>
            </a:r>
            <a:r>
              <a:rPr sz="1300" spc="-20" dirty="0">
                <a:latin typeface="Arial"/>
                <a:cs typeface="Arial"/>
              </a:rPr>
              <a:t> </a:t>
            </a:r>
            <a:r>
              <a:rPr sz="1300" spc="-25" dirty="0">
                <a:latin typeface="Arial"/>
                <a:cs typeface="Arial"/>
              </a:rPr>
              <a:t>la</a:t>
            </a:r>
            <a:endParaRPr sz="1300">
              <a:latin typeface="Arial"/>
              <a:cs typeface="Arial"/>
            </a:endParaRPr>
          </a:p>
          <a:p>
            <a:pPr marL="306705">
              <a:lnSpc>
                <a:spcPts val="1340"/>
              </a:lnSpc>
            </a:pPr>
            <a:r>
              <a:rPr sz="1300" dirty="0">
                <a:latin typeface="Arial"/>
                <a:cs typeface="Arial"/>
              </a:rPr>
              <a:t>ayuda</a:t>
            </a:r>
            <a:r>
              <a:rPr sz="1300" spc="-5" dirty="0">
                <a:latin typeface="Arial"/>
                <a:cs typeface="Arial"/>
              </a:rPr>
              <a:t> </a:t>
            </a:r>
            <a:r>
              <a:rPr sz="1300" dirty="0">
                <a:latin typeface="Arial"/>
                <a:cs typeface="Arial"/>
              </a:rPr>
              <a:t>de</a:t>
            </a:r>
            <a:r>
              <a:rPr sz="1300" spc="-15" dirty="0">
                <a:latin typeface="Arial"/>
                <a:cs typeface="Arial"/>
              </a:rPr>
              <a:t> </a:t>
            </a:r>
            <a:r>
              <a:rPr sz="1300" spc="-25" dirty="0">
                <a:latin typeface="Arial"/>
                <a:cs typeface="Arial"/>
              </a:rPr>
              <a:t>tus</a:t>
            </a:r>
            <a:endParaRPr sz="1300">
              <a:latin typeface="Arial"/>
              <a:cs typeface="Arial"/>
            </a:endParaRPr>
          </a:p>
          <a:p>
            <a:pPr marL="299720">
              <a:lnSpc>
                <a:spcPts val="1450"/>
              </a:lnSpc>
            </a:pPr>
            <a:r>
              <a:rPr sz="1300" spc="-10" dirty="0">
                <a:latin typeface="Arial"/>
                <a:cs typeface="Arial"/>
              </a:rPr>
              <a:t>compañeros!</a:t>
            </a:r>
            <a:endParaRPr sz="1300">
              <a:latin typeface="Arial"/>
              <a:cs typeface="Arial"/>
            </a:endParaRPr>
          </a:p>
        </p:txBody>
      </p:sp>
      <p:grpSp>
        <p:nvGrpSpPr>
          <p:cNvPr id="17" name="object 17"/>
          <p:cNvGrpSpPr/>
          <p:nvPr/>
        </p:nvGrpSpPr>
        <p:grpSpPr>
          <a:xfrm>
            <a:off x="4909820" y="1557019"/>
            <a:ext cx="3709035" cy="5179695"/>
            <a:chOff x="4909820" y="1557019"/>
            <a:chExt cx="3709035" cy="5179695"/>
          </a:xfrm>
        </p:grpSpPr>
        <p:pic>
          <p:nvPicPr>
            <p:cNvPr id="18" name="object 18"/>
            <p:cNvPicPr/>
            <p:nvPr/>
          </p:nvPicPr>
          <p:blipFill>
            <a:blip r:embed="rId7" cstate="print"/>
            <a:stretch>
              <a:fillRect/>
            </a:stretch>
          </p:blipFill>
          <p:spPr>
            <a:xfrm>
              <a:off x="4909820" y="1775459"/>
              <a:ext cx="1722374" cy="1745233"/>
            </a:xfrm>
            <a:prstGeom prst="rect">
              <a:avLst/>
            </a:prstGeom>
          </p:spPr>
        </p:pic>
        <p:pic>
          <p:nvPicPr>
            <p:cNvPr id="19" name="object 19"/>
            <p:cNvPicPr/>
            <p:nvPr/>
          </p:nvPicPr>
          <p:blipFill>
            <a:blip r:embed="rId8" cstate="print"/>
            <a:stretch>
              <a:fillRect/>
            </a:stretch>
          </p:blipFill>
          <p:spPr>
            <a:xfrm>
              <a:off x="6703060" y="1557019"/>
              <a:ext cx="1915413" cy="5179314"/>
            </a:xfrm>
            <a:prstGeom prst="rect">
              <a:avLst/>
            </a:prstGeom>
          </p:spPr>
        </p:pic>
      </p:grpSp>
      <p:sp>
        <p:nvSpPr>
          <p:cNvPr id="20" name="object 20"/>
          <p:cNvSpPr txBox="1"/>
          <p:nvPr/>
        </p:nvSpPr>
        <p:spPr>
          <a:xfrm>
            <a:off x="6841108" y="3878198"/>
            <a:ext cx="1555750" cy="1486535"/>
          </a:xfrm>
          <a:prstGeom prst="rect">
            <a:avLst/>
          </a:prstGeom>
        </p:spPr>
        <p:txBody>
          <a:bodyPr vert="horz" wrap="square" lIns="0" tIns="41275" rIns="0" bIns="0" rtlCol="0">
            <a:spAutoFit/>
          </a:bodyPr>
          <a:lstStyle/>
          <a:p>
            <a:pPr marL="83820" marR="76835" indent="3810" algn="ctr">
              <a:lnSpc>
                <a:spcPts val="1340"/>
              </a:lnSpc>
              <a:spcBef>
                <a:spcPts val="325"/>
              </a:spcBef>
            </a:pPr>
            <a:r>
              <a:rPr sz="1300" b="1" spc="-10" dirty="0">
                <a:latin typeface="Arial"/>
                <a:cs typeface="Arial"/>
              </a:rPr>
              <a:t>Ofrecer sugerencias</a:t>
            </a:r>
            <a:r>
              <a:rPr sz="1300" b="1" dirty="0">
                <a:latin typeface="Arial"/>
                <a:cs typeface="Arial"/>
              </a:rPr>
              <a:t> a</a:t>
            </a:r>
            <a:r>
              <a:rPr sz="1300" b="1" spc="20" dirty="0">
                <a:latin typeface="Arial"/>
                <a:cs typeface="Arial"/>
              </a:rPr>
              <a:t> </a:t>
            </a:r>
            <a:r>
              <a:rPr sz="1300" b="1" spc="-25" dirty="0">
                <a:latin typeface="Arial"/>
                <a:cs typeface="Arial"/>
              </a:rPr>
              <a:t>los </a:t>
            </a:r>
            <a:r>
              <a:rPr sz="1300" b="1" spc="-10" dirty="0">
                <a:latin typeface="Arial"/>
                <a:cs typeface="Arial"/>
              </a:rPr>
              <a:t>estudiantes</a:t>
            </a:r>
            <a:r>
              <a:rPr sz="1300" spc="-10" dirty="0">
                <a:latin typeface="Arial"/>
                <a:cs typeface="Arial"/>
              </a:rPr>
              <a:t>:</a:t>
            </a:r>
            <a:endParaRPr sz="1300">
              <a:latin typeface="Arial"/>
              <a:cs typeface="Arial"/>
            </a:endParaRPr>
          </a:p>
          <a:p>
            <a:pPr marL="12700" marR="5080" indent="241300">
              <a:lnSpc>
                <a:spcPts val="1340"/>
              </a:lnSpc>
              <a:spcBef>
                <a:spcPts val="545"/>
              </a:spcBef>
              <a:buChar char="•"/>
              <a:tabLst>
                <a:tab pos="358775" algn="l"/>
              </a:tabLst>
            </a:pPr>
            <a:r>
              <a:rPr sz="1300" dirty="0">
                <a:latin typeface="Arial"/>
                <a:cs typeface="Arial"/>
              </a:rPr>
              <a:t>Observo</a:t>
            </a:r>
            <a:r>
              <a:rPr sz="1300" spc="-20" dirty="0">
                <a:latin typeface="Arial"/>
                <a:cs typeface="Arial"/>
              </a:rPr>
              <a:t> </a:t>
            </a:r>
            <a:r>
              <a:rPr sz="1300" spc="-25" dirty="0">
                <a:latin typeface="Arial"/>
                <a:cs typeface="Arial"/>
              </a:rPr>
              <a:t>que </a:t>
            </a:r>
            <a:r>
              <a:rPr sz="1300" dirty="0">
                <a:latin typeface="Arial"/>
                <a:cs typeface="Arial"/>
              </a:rPr>
              <a:t>hiciste</a:t>
            </a:r>
            <a:r>
              <a:rPr sz="1300" spc="-25" dirty="0">
                <a:latin typeface="Arial"/>
                <a:cs typeface="Arial"/>
              </a:rPr>
              <a:t> </a:t>
            </a:r>
            <a:r>
              <a:rPr sz="1300" dirty="0">
                <a:latin typeface="Arial"/>
                <a:cs typeface="Arial"/>
              </a:rPr>
              <a:t>el</a:t>
            </a:r>
            <a:r>
              <a:rPr sz="1300" spc="-10" dirty="0">
                <a:latin typeface="Arial"/>
                <a:cs typeface="Arial"/>
              </a:rPr>
              <a:t> </a:t>
            </a:r>
            <a:r>
              <a:rPr sz="1300" dirty="0">
                <a:latin typeface="Arial"/>
                <a:cs typeface="Arial"/>
              </a:rPr>
              <a:t>plan</a:t>
            </a:r>
            <a:r>
              <a:rPr sz="1300" spc="-5" dirty="0">
                <a:latin typeface="Arial"/>
                <a:cs typeface="Arial"/>
              </a:rPr>
              <a:t> </a:t>
            </a:r>
            <a:r>
              <a:rPr sz="1300" spc="-10" dirty="0">
                <a:latin typeface="Arial"/>
                <a:cs typeface="Arial"/>
              </a:rPr>
              <a:t>textual</a:t>
            </a:r>
            <a:endParaRPr sz="1300">
              <a:latin typeface="Arial"/>
              <a:cs typeface="Arial"/>
            </a:endParaRPr>
          </a:p>
          <a:p>
            <a:pPr marL="177800" marR="164465" indent="58419">
              <a:lnSpc>
                <a:spcPts val="1340"/>
              </a:lnSpc>
            </a:pPr>
            <a:r>
              <a:rPr sz="1300" dirty="0">
                <a:latin typeface="Arial"/>
                <a:cs typeface="Arial"/>
              </a:rPr>
              <a:t>para</a:t>
            </a:r>
            <a:r>
              <a:rPr sz="1300" spc="-20" dirty="0">
                <a:latin typeface="Arial"/>
                <a:cs typeface="Arial"/>
              </a:rPr>
              <a:t> </a:t>
            </a:r>
            <a:r>
              <a:rPr sz="1300" dirty="0">
                <a:latin typeface="Arial"/>
                <a:cs typeface="Arial"/>
              </a:rPr>
              <a:t>escribir</a:t>
            </a:r>
            <a:r>
              <a:rPr sz="1300" spc="-10" dirty="0">
                <a:latin typeface="Arial"/>
                <a:cs typeface="Arial"/>
              </a:rPr>
              <a:t> </a:t>
            </a:r>
            <a:r>
              <a:rPr sz="1300" spc="-25" dirty="0">
                <a:latin typeface="Arial"/>
                <a:cs typeface="Arial"/>
              </a:rPr>
              <a:t>el </a:t>
            </a:r>
            <a:r>
              <a:rPr sz="1300" dirty="0">
                <a:latin typeface="Arial"/>
                <a:cs typeface="Arial"/>
              </a:rPr>
              <a:t>cuento.</a:t>
            </a:r>
            <a:r>
              <a:rPr sz="1300" spc="-80" dirty="0">
                <a:latin typeface="Arial"/>
                <a:cs typeface="Arial"/>
              </a:rPr>
              <a:t> </a:t>
            </a:r>
            <a:r>
              <a:rPr sz="1300" dirty="0">
                <a:latin typeface="Arial"/>
                <a:cs typeface="Arial"/>
              </a:rPr>
              <a:t>Ahora</a:t>
            </a:r>
            <a:r>
              <a:rPr sz="1300" spc="-20" dirty="0">
                <a:latin typeface="Arial"/>
                <a:cs typeface="Arial"/>
              </a:rPr>
              <a:t> </a:t>
            </a:r>
            <a:r>
              <a:rPr sz="1300" spc="-25" dirty="0">
                <a:latin typeface="Arial"/>
                <a:cs typeface="Arial"/>
              </a:rPr>
              <a:t>te</a:t>
            </a:r>
            <a:endParaRPr sz="1300">
              <a:latin typeface="Arial"/>
              <a:cs typeface="Arial"/>
            </a:endParaRPr>
          </a:p>
          <a:p>
            <a:pPr marL="241300">
              <a:lnSpc>
                <a:spcPts val="1350"/>
              </a:lnSpc>
            </a:pPr>
            <a:r>
              <a:rPr sz="1300" dirty="0">
                <a:latin typeface="Arial"/>
                <a:cs typeface="Arial"/>
              </a:rPr>
              <a:t>recomiendo</a:t>
            </a:r>
            <a:r>
              <a:rPr sz="1300" spc="-20" dirty="0">
                <a:latin typeface="Arial"/>
                <a:cs typeface="Arial"/>
              </a:rPr>
              <a:t> </a:t>
            </a:r>
            <a:r>
              <a:rPr sz="1300" spc="-50" dirty="0">
                <a:latin typeface="Arial"/>
                <a:cs typeface="Arial"/>
              </a:rPr>
              <a:t>…</a:t>
            </a:r>
            <a:endParaRPr sz="1300">
              <a:latin typeface="Arial"/>
              <a:cs typeface="Arial"/>
            </a:endParaRPr>
          </a:p>
        </p:txBody>
      </p:sp>
      <p:grpSp>
        <p:nvGrpSpPr>
          <p:cNvPr id="21" name="object 21"/>
          <p:cNvGrpSpPr/>
          <p:nvPr/>
        </p:nvGrpSpPr>
        <p:grpSpPr>
          <a:xfrm>
            <a:off x="6756400" y="1557019"/>
            <a:ext cx="3594735" cy="5179695"/>
            <a:chOff x="6756400" y="1557019"/>
            <a:chExt cx="3594735" cy="5179695"/>
          </a:xfrm>
        </p:grpSpPr>
        <p:pic>
          <p:nvPicPr>
            <p:cNvPr id="22" name="object 22"/>
            <p:cNvPicPr/>
            <p:nvPr/>
          </p:nvPicPr>
          <p:blipFill>
            <a:blip r:embed="rId9" cstate="print"/>
            <a:stretch>
              <a:fillRect/>
            </a:stretch>
          </p:blipFill>
          <p:spPr>
            <a:xfrm>
              <a:off x="6756400" y="1859279"/>
              <a:ext cx="1719833" cy="1783334"/>
            </a:xfrm>
            <a:prstGeom prst="rect">
              <a:avLst/>
            </a:prstGeom>
          </p:spPr>
        </p:pic>
        <p:pic>
          <p:nvPicPr>
            <p:cNvPr id="23" name="object 23"/>
            <p:cNvPicPr/>
            <p:nvPr/>
          </p:nvPicPr>
          <p:blipFill>
            <a:blip r:embed="rId10" cstate="print"/>
            <a:stretch>
              <a:fillRect/>
            </a:stretch>
          </p:blipFill>
          <p:spPr>
            <a:xfrm>
              <a:off x="8491220" y="1557019"/>
              <a:ext cx="1859533" cy="5179314"/>
            </a:xfrm>
            <a:prstGeom prst="rect">
              <a:avLst/>
            </a:prstGeom>
          </p:spPr>
        </p:pic>
      </p:grpSp>
      <p:sp>
        <p:nvSpPr>
          <p:cNvPr id="24" name="object 24"/>
          <p:cNvSpPr txBox="1"/>
          <p:nvPr/>
        </p:nvSpPr>
        <p:spPr>
          <a:xfrm>
            <a:off x="8631808" y="3668321"/>
            <a:ext cx="1549400" cy="1866264"/>
          </a:xfrm>
          <a:prstGeom prst="rect">
            <a:avLst/>
          </a:prstGeom>
        </p:spPr>
        <p:txBody>
          <a:bodyPr vert="horz" wrap="square" lIns="0" tIns="51435" rIns="0" bIns="0" rtlCol="0">
            <a:spAutoFit/>
          </a:bodyPr>
          <a:lstStyle/>
          <a:p>
            <a:pPr marL="30480">
              <a:lnSpc>
                <a:spcPct val="100000"/>
              </a:lnSpc>
              <a:spcBef>
                <a:spcPts val="405"/>
              </a:spcBef>
            </a:pPr>
            <a:r>
              <a:rPr sz="1300" b="1" dirty="0">
                <a:latin typeface="Arial"/>
                <a:cs typeface="Arial"/>
              </a:rPr>
              <a:t>Ofrecer</a:t>
            </a:r>
            <a:r>
              <a:rPr sz="1300" b="1" spc="-25" dirty="0">
                <a:latin typeface="Arial"/>
                <a:cs typeface="Arial"/>
              </a:rPr>
              <a:t> </a:t>
            </a:r>
            <a:r>
              <a:rPr sz="1300" b="1" spc="-10" dirty="0">
                <a:latin typeface="Arial"/>
                <a:cs typeface="Arial"/>
              </a:rPr>
              <a:t>andamiaje:</a:t>
            </a:r>
            <a:endParaRPr sz="1300">
              <a:latin typeface="Arial"/>
              <a:cs typeface="Arial"/>
            </a:endParaRPr>
          </a:p>
          <a:p>
            <a:pPr marL="215900" marR="207010" indent="35560">
              <a:lnSpc>
                <a:spcPts val="1340"/>
              </a:lnSpc>
              <a:spcBef>
                <a:spcPts val="530"/>
              </a:spcBef>
              <a:buChar char="•"/>
              <a:tabLst>
                <a:tab pos="356235" algn="l"/>
              </a:tabLst>
            </a:pPr>
            <a:r>
              <a:rPr sz="1300" dirty="0">
                <a:latin typeface="Arial"/>
                <a:cs typeface="Arial"/>
              </a:rPr>
              <a:t>Observo</a:t>
            </a:r>
            <a:r>
              <a:rPr sz="1300" spc="-20" dirty="0">
                <a:latin typeface="Arial"/>
                <a:cs typeface="Arial"/>
              </a:rPr>
              <a:t> </a:t>
            </a:r>
            <a:r>
              <a:rPr sz="1300" spc="-25" dirty="0">
                <a:latin typeface="Arial"/>
                <a:cs typeface="Arial"/>
              </a:rPr>
              <a:t>que </a:t>
            </a:r>
            <a:r>
              <a:rPr sz="1300" dirty="0">
                <a:latin typeface="Arial"/>
                <a:cs typeface="Arial"/>
              </a:rPr>
              <a:t>desarrollaste</a:t>
            </a:r>
            <a:r>
              <a:rPr sz="1300" spc="-45" dirty="0">
                <a:latin typeface="Arial"/>
                <a:cs typeface="Arial"/>
              </a:rPr>
              <a:t> </a:t>
            </a:r>
            <a:r>
              <a:rPr sz="1300" spc="-25" dirty="0">
                <a:latin typeface="Arial"/>
                <a:cs typeface="Arial"/>
              </a:rPr>
              <a:t>el</a:t>
            </a:r>
            <a:endParaRPr sz="1300">
              <a:latin typeface="Arial"/>
              <a:cs typeface="Arial"/>
            </a:endParaRPr>
          </a:p>
          <a:p>
            <a:pPr marL="12700" marR="5080" algn="ctr">
              <a:lnSpc>
                <a:spcPct val="86100"/>
              </a:lnSpc>
              <a:spcBef>
                <a:spcPts val="10"/>
              </a:spcBef>
            </a:pPr>
            <a:r>
              <a:rPr sz="1300" dirty="0">
                <a:latin typeface="Arial"/>
                <a:cs typeface="Arial"/>
              </a:rPr>
              <a:t>problema,</a:t>
            </a:r>
            <a:r>
              <a:rPr sz="1300" spc="-20" dirty="0">
                <a:latin typeface="Arial"/>
                <a:cs typeface="Arial"/>
              </a:rPr>
              <a:t> </a:t>
            </a:r>
            <a:r>
              <a:rPr sz="1300" dirty="0">
                <a:latin typeface="Arial"/>
                <a:cs typeface="Arial"/>
              </a:rPr>
              <a:t>pero</a:t>
            </a:r>
            <a:r>
              <a:rPr sz="1300" spc="-20" dirty="0">
                <a:latin typeface="Arial"/>
                <a:cs typeface="Arial"/>
              </a:rPr>
              <a:t> </a:t>
            </a:r>
            <a:r>
              <a:rPr sz="1300" dirty="0">
                <a:latin typeface="Arial"/>
                <a:cs typeface="Arial"/>
              </a:rPr>
              <a:t>no</a:t>
            </a:r>
            <a:r>
              <a:rPr sz="1300" spc="-5" dirty="0">
                <a:latin typeface="Arial"/>
                <a:cs typeface="Arial"/>
              </a:rPr>
              <a:t> </a:t>
            </a:r>
            <a:r>
              <a:rPr sz="1300" spc="-25" dirty="0">
                <a:latin typeface="Arial"/>
                <a:cs typeface="Arial"/>
              </a:rPr>
              <a:t>te </a:t>
            </a:r>
            <a:r>
              <a:rPr sz="1300" dirty="0">
                <a:latin typeface="Arial"/>
                <a:cs typeface="Arial"/>
              </a:rPr>
              <a:t>veo</a:t>
            </a:r>
            <a:r>
              <a:rPr sz="1300" spc="-15" dirty="0">
                <a:latin typeface="Arial"/>
                <a:cs typeface="Arial"/>
              </a:rPr>
              <a:t> </a:t>
            </a:r>
            <a:r>
              <a:rPr sz="1300" dirty="0">
                <a:latin typeface="Arial"/>
                <a:cs typeface="Arial"/>
              </a:rPr>
              <a:t>muy</a:t>
            </a:r>
            <a:r>
              <a:rPr sz="1300" spc="-25" dirty="0">
                <a:latin typeface="Arial"/>
                <a:cs typeface="Arial"/>
              </a:rPr>
              <a:t> </a:t>
            </a:r>
            <a:r>
              <a:rPr sz="1300" dirty="0">
                <a:latin typeface="Arial"/>
                <a:cs typeface="Arial"/>
              </a:rPr>
              <a:t>seguro</a:t>
            </a:r>
            <a:r>
              <a:rPr sz="1300" spc="-5" dirty="0">
                <a:latin typeface="Arial"/>
                <a:cs typeface="Arial"/>
              </a:rPr>
              <a:t> </a:t>
            </a:r>
            <a:r>
              <a:rPr sz="1300" spc="-25" dirty="0">
                <a:latin typeface="Arial"/>
                <a:cs typeface="Arial"/>
              </a:rPr>
              <a:t>de </a:t>
            </a:r>
            <a:r>
              <a:rPr sz="1300" dirty="0">
                <a:latin typeface="Arial"/>
                <a:cs typeface="Arial"/>
              </a:rPr>
              <a:t>la</a:t>
            </a:r>
            <a:r>
              <a:rPr sz="1300" spc="-15" dirty="0">
                <a:latin typeface="Arial"/>
                <a:cs typeface="Arial"/>
              </a:rPr>
              <a:t> </a:t>
            </a:r>
            <a:r>
              <a:rPr sz="1300" dirty="0">
                <a:latin typeface="Arial"/>
                <a:cs typeface="Arial"/>
              </a:rPr>
              <a:t>estrategia</a:t>
            </a:r>
            <a:r>
              <a:rPr sz="1300" spc="-25" dirty="0">
                <a:latin typeface="Arial"/>
                <a:cs typeface="Arial"/>
              </a:rPr>
              <a:t> que </a:t>
            </a:r>
            <a:r>
              <a:rPr sz="1300" dirty="0">
                <a:latin typeface="Arial"/>
                <a:cs typeface="Arial"/>
              </a:rPr>
              <a:t>utilizaste.</a:t>
            </a:r>
            <a:r>
              <a:rPr sz="1300" spc="-15" dirty="0">
                <a:latin typeface="Arial"/>
                <a:cs typeface="Arial"/>
              </a:rPr>
              <a:t> </a:t>
            </a:r>
            <a:r>
              <a:rPr sz="1300" dirty="0">
                <a:latin typeface="Arial"/>
                <a:cs typeface="Arial"/>
              </a:rPr>
              <a:t>Mira</a:t>
            </a:r>
            <a:r>
              <a:rPr sz="1300" spc="-35" dirty="0">
                <a:latin typeface="Arial"/>
                <a:cs typeface="Arial"/>
              </a:rPr>
              <a:t> </a:t>
            </a:r>
            <a:r>
              <a:rPr sz="1300" spc="-20" dirty="0">
                <a:latin typeface="Arial"/>
                <a:cs typeface="Arial"/>
              </a:rPr>
              <a:t>como </a:t>
            </a:r>
            <a:r>
              <a:rPr sz="1300" dirty="0">
                <a:latin typeface="Arial"/>
                <a:cs typeface="Arial"/>
              </a:rPr>
              <a:t>lo</a:t>
            </a:r>
            <a:r>
              <a:rPr sz="1300" spc="-10" dirty="0">
                <a:latin typeface="Arial"/>
                <a:cs typeface="Arial"/>
              </a:rPr>
              <a:t> </a:t>
            </a:r>
            <a:r>
              <a:rPr sz="1300" dirty="0">
                <a:latin typeface="Arial"/>
                <a:cs typeface="Arial"/>
              </a:rPr>
              <a:t>hago</a:t>
            </a:r>
            <a:r>
              <a:rPr sz="1300" spc="-20" dirty="0">
                <a:latin typeface="Arial"/>
                <a:cs typeface="Arial"/>
              </a:rPr>
              <a:t> </a:t>
            </a:r>
            <a:r>
              <a:rPr sz="1300" dirty="0">
                <a:latin typeface="Arial"/>
                <a:cs typeface="Arial"/>
              </a:rPr>
              <a:t>y</a:t>
            </a:r>
            <a:r>
              <a:rPr sz="1300" spc="-10" dirty="0">
                <a:latin typeface="Arial"/>
                <a:cs typeface="Arial"/>
              </a:rPr>
              <a:t> </a:t>
            </a:r>
            <a:r>
              <a:rPr sz="1300" dirty="0">
                <a:latin typeface="Arial"/>
                <a:cs typeface="Arial"/>
              </a:rPr>
              <a:t>luego</a:t>
            </a:r>
            <a:r>
              <a:rPr sz="1300" spc="-5" dirty="0">
                <a:latin typeface="Arial"/>
                <a:cs typeface="Arial"/>
              </a:rPr>
              <a:t> </a:t>
            </a:r>
            <a:r>
              <a:rPr sz="1300" spc="-25" dirty="0">
                <a:latin typeface="Arial"/>
                <a:cs typeface="Arial"/>
              </a:rPr>
              <a:t>me </a:t>
            </a:r>
            <a:r>
              <a:rPr sz="1300" dirty="0">
                <a:latin typeface="Arial"/>
                <a:cs typeface="Arial"/>
              </a:rPr>
              <a:t>comentas</a:t>
            </a:r>
            <a:r>
              <a:rPr sz="1300" spc="-15" dirty="0">
                <a:latin typeface="Arial"/>
                <a:cs typeface="Arial"/>
              </a:rPr>
              <a:t> </a:t>
            </a:r>
            <a:r>
              <a:rPr sz="1300" dirty="0">
                <a:latin typeface="Arial"/>
                <a:cs typeface="Arial"/>
              </a:rPr>
              <a:t>como</a:t>
            </a:r>
            <a:r>
              <a:rPr sz="1300" spc="-25" dirty="0">
                <a:latin typeface="Arial"/>
                <a:cs typeface="Arial"/>
              </a:rPr>
              <a:t> lo </a:t>
            </a:r>
            <a:r>
              <a:rPr sz="1300" dirty="0">
                <a:latin typeface="Arial"/>
                <a:cs typeface="Arial"/>
              </a:rPr>
              <a:t>hiciste</a:t>
            </a:r>
            <a:r>
              <a:rPr sz="1300" spc="-35" dirty="0">
                <a:latin typeface="Arial"/>
                <a:cs typeface="Arial"/>
              </a:rPr>
              <a:t> </a:t>
            </a:r>
            <a:r>
              <a:rPr sz="1300" spc="-25" dirty="0">
                <a:latin typeface="Arial"/>
                <a:cs typeface="Arial"/>
              </a:rPr>
              <a:t>tu.</a:t>
            </a:r>
            <a:endParaRPr sz="1300">
              <a:latin typeface="Arial"/>
              <a:cs typeface="Arial"/>
            </a:endParaRPr>
          </a:p>
        </p:txBody>
      </p:sp>
      <p:grpSp>
        <p:nvGrpSpPr>
          <p:cNvPr id="25" name="object 25"/>
          <p:cNvGrpSpPr/>
          <p:nvPr/>
        </p:nvGrpSpPr>
        <p:grpSpPr>
          <a:xfrm>
            <a:off x="1757679" y="1859279"/>
            <a:ext cx="8507095" cy="4577715"/>
            <a:chOff x="1757679" y="1859279"/>
            <a:chExt cx="8507095" cy="4577715"/>
          </a:xfrm>
        </p:grpSpPr>
        <p:pic>
          <p:nvPicPr>
            <p:cNvPr id="26" name="object 26"/>
            <p:cNvPicPr/>
            <p:nvPr/>
          </p:nvPicPr>
          <p:blipFill>
            <a:blip r:embed="rId11" cstate="print"/>
            <a:stretch>
              <a:fillRect/>
            </a:stretch>
          </p:blipFill>
          <p:spPr>
            <a:xfrm>
              <a:off x="8544560" y="1859279"/>
              <a:ext cx="1719833" cy="1783334"/>
            </a:xfrm>
            <a:prstGeom prst="rect">
              <a:avLst/>
            </a:prstGeom>
          </p:spPr>
        </p:pic>
        <p:pic>
          <p:nvPicPr>
            <p:cNvPr id="27" name="object 27"/>
            <p:cNvPicPr/>
            <p:nvPr/>
          </p:nvPicPr>
          <p:blipFill>
            <a:blip r:embed="rId12" cstate="print"/>
            <a:stretch>
              <a:fillRect/>
            </a:stretch>
          </p:blipFill>
          <p:spPr>
            <a:xfrm>
              <a:off x="1757679" y="5643879"/>
              <a:ext cx="8204454" cy="792746"/>
            </a:xfrm>
            <a:prstGeom prst="rect">
              <a:avLst/>
            </a:prstGeom>
          </p:spPr>
        </p:pic>
      </p:grpSp>
      <p:sp>
        <p:nvSpPr>
          <p:cNvPr id="28" name="object 28"/>
          <p:cNvSpPr txBox="1"/>
          <p:nvPr/>
        </p:nvSpPr>
        <p:spPr>
          <a:xfrm>
            <a:off x="2178050" y="5863590"/>
            <a:ext cx="7307580" cy="401320"/>
          </a:xfrm>
          <a:prstGeom prst="rect">
            <a:avLst/>
          </a:prstGeom>
          <a:solidFill>
            <a:srgbClr val="4471C4"/>
          </a:solidFill>
          <a:ln w="27940">
            <a:solidFill>
              <a:srgbClr val="000000"/>
            </a:solidFill>
          </a:ln>
        </p:spPr>
        <p:txBody>
          <a:bodyPr vert="horz" wrap="square" lIns="0" tIns="40005" rIns="0" bIns="0" rtlCol="0">
            <a:spAutoFit/>
          </a:bodyPr>
          <a:lstStyle/>
          <a:p>
            <a:pPr algn="ctr">
              <a:lnSpc>
                <a:spcPct val="100000"/>
              </a:lnSpc>
              <a:spcBef>
                <a:spcPts val="315"/>
              </a:spcBef>
            </a:pPr>
            <a:r>
              <a:rPr sz="2000" dirty="0">
                <a:latin typeface="Arial"/>
                <a:cs typeface="Arial"/>
              </a:rPr>
              <a:t>Vinculación</a:t>
            </a:r>
            <a:r>
              <a:rPr sz="2000" spc="-15" dirty="0">
                <a:latin typeface="Arial"/>
                <a:cs typeface="Arial"/>
              </a:rPr>
              <a:t> </a:t>
            </a:r>
            <a:r>
              <a:rPr sz="2000" dirty="0">
                <a:latin typeface="Arial"/>
                <a:cs typeface="Arial"/>
              </a:rPr>
              <a:t>transversal</a:t>
            </a:r>
            <a:r>
              <a:rPr sz="2000" spc="-20" dirty="0">
                <a:latin typeface="Arial"/>
                <a:cs typeface="Arial"/>
              </a:rPr>
              <a:t> </a:t>
            </a:r>
            <a:r>
              <a:rPr sz="2000" dirty="0">
                <a:latin typeface="Arial"/>
                <a:cs typeface="Arial"/>
              </a:rPr>
              <a:t>con</a:t>
            </a:r>
            <a:r>
              <a:rPr sz="2000" spc="-10" dirty="0">
                <a:latin typeface="Arial"/>
                <a:cs typeface="Arial"/>
              </a:rPr>
              <a:t> </a:t>
            </a:r>
            <a:r>
              <a:rPr sz="2000" dirty="0">
                <a:latin typeface="Arial"/>
                <a:cs typeface="Arial"/>
              </a:rPr>
              <a:t>el</a:t>
            </a:r>
            <a:r>
              <a:rPr sz="2000" spc="-5" dirty="0">
                <a:latin typeface="Arial"/>
                <a:cs typeface="Arial"/>
              </a:rPr>
              <a:t> </a:t>
            </a:r>
            <a:r>
              <a:rPr sz="2000" spc="-10" dirty="0">
                <a:latin typeface="Arial"/>
                <a:cs typeface="Arial"/>
              </a:rPr>
              <a:t>estudiante</a:t>
            </a:r>
            <a:endParaRPr sz="2000">
              <a:latin typeface="Arial"/>
              <a:cs typeface="Arial"/>
            </a:endParaRPr>
          </a:p>
        </p:txBody>
      </p:sp>
      <p:sp>
        <p:nvSpPr>
          <p:cNvPr id="29" name="object 29"/>
          <p:cNvSpPr txBox="1"/>
          <p:nvPr/>
        </p:nvSpPr>
        <p:spPr>
          <a:xfrm>
            <a:off x="20320" y="807719"/>
            <a:ext cx="6217920" cy="401320"/>
          </a:xfrm>
          <a:prstGeom prst="rect">
            <a:avLst/>
          </a:prstGeom>
          <a:solidFill>
            <a:srgbClr val="6FAC46"/>
          </a:solidFill>
          <a:ln w="20320">
            <a:solidFill>
              <a:srgbClr val="000000"/>
            </a:solidFill>
          </a:ln>
        </p:spPr>
        <p:txBody>
          <a:bodyPr vert="horz" wrap="square" lIns="0" tIns="39370" rIns="0" bIns="0" rtlCol="0">
            <a:spAutoFit/>
          </a:bodyPr>
          <a:lstStyle/>
          <a:p>
            <a:pPr marL="90170">
              <a:lnSpc>
                <a:spcPct val="100000"/>
              </a:lnSpc>
              <a:spcBef>
                <a:spcPts val="310"/>
              </a:spcBef>
            </a:pPr>
            <a:r>
              <a:rPr sz="2000" b="1" dirty="0">
                <a:latin typeface="Arial"/>
                <a:cs typeface="Arial"/>
              </a:rPr>
              <a:t>Modo</a:t>
            </a:r>
            <a:r>
              <a:rPr sz="2000" b="1" spc="-55" dirty="0">
                <a:latin typeface="Arial"/>
                <a:cs typeface="Arial"/>
              </a:rPr>
              <a:t> </a:t>
            </a:r>
            <a:r>
              <a:rPr sz="2000" b="1" dirty="0">
                <a:latin typeface="Arial"/>
                <a:cs typeface="Arial"/>
              </a:rPr>
              <a:t>de</a:t>
            </a:r>
            <a:r>
              <a:rPr sz="2000" b="1" spc="-50" dirty="0">
                <a:latin typeface="Arial"/>
                <a:cs typeface="Arial"/>
              </a:rPr>
              <a:t> </a:t>
            </a:r>
            <a:r>
              <a:rPr sz="2000" b="1" spc="-10" dirty="0">
                <a:latin typeface="Arial"/>
                <a:cs typeface="Arial"/>
              </a:rPr>
              <a:t>retroalimentar-</a:t>
            </a:r>
            <a:r>
              <a:rPr sz="2000" b="1" spc="-114" dirty="0">
                <a:latin typeface="Arial"/>
                <a:cs typeface="Arial"/>
              </a:rPr>
              <a:t> </a:t>
            </a:r>
            <a:r>
              <a:rPr sz="2000" b="1" dirty="0">
                <a:latin typeface="Arial"/>
                <a:cs typeface="Arial"/>
              </a:rPr>
              <a:t>Rebeca</a:t>
            </a:r>
            <a:r>
              <a:rPr sz="2000" b="1" spc="-75" dirty="0">
                <a:latin typeface="Arial"/>
                <a:cs typeface="Arial"/>
              </a:rPr>
              <a:t> </a:t>
            </a:r>
            <a:r>
              <a:rPr sz="2000" b="1" dirty="0">
                <a:latin typeface="Arial"/>
                <a:cs typeface="Arial"/>
              </a:rPr>
              <a:t>Anijovich</a:t>
            </a:r>
            <a:r>
              <a:rPr sz="2000" b="1" spc="35" dirty="0">
                <a:latin typeface="Arial"/>
                <a:cs typeface="Arial"/>
              </a:rPr>
              <a:t> </a:t>
            </a:r>
            <a:r>
              <a:rPr sz="2000" b="1" spc="-20" dirty="0">
                <a:latin typeface="Arial"/>
                <a:cs typeface="Arial"/>
              </a:rPr>
              <a:t>2019</a:t>
            </a:r>
            <a:endParaRPr sz="2000">
              <a:latin typeface="Arial"/>
              <a:cs typeface="Arial"/>
            </a:endParaRPr>
          </a:p>
        </p:txBody>
      </p:sp>
      <p:sp>
        <p:nvSpPr>
          <p:cNvPr id="30" name="object 30"/>
          <p:cNvSpPr txBox="1"/>
          <p:nvPr/>
        </p:nvSpPr>
        <p:spPr>
          <a:xfrm>
            <a:off x="4298696" y="3308350"/>
            <a:ext cx="12446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a</a:t>
            </a:r>
            <a:endParaRPr sz="14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FE05790D-4F3B-4057-9896-818E01813090}"/>
              </a:ext>
            </a:extLst>
          </p:cNvPr>
          <p:cNvPicPr/>
          <p:nvPr/>
        </p:nvPicPr>
        <p:blipFill>
          <a:blip r:embed="rId2" cstate="print"/>
          <a:stretch>
            <a:fillRect/>
          </a:stretch>
        </p:blipFill>
        <p:spPr>
          <a:xfrm>
            <a:off x="698500" y="423334"/>
            <a:ext cx="10951633" cy="6062134"/>
          </a:xfrm>
          <a:prstGeom prst="rect">
            <a:avLst/>
          </a:prstGeom>
        </p:spPr>
      </p:pic>
    </p:spTree>
    <p:extLst>
      <p:ext uri="{BB962C8B-B14F-4D97-AF65-F5344CB8AC3E}">
        <p14:creationId xmlns:p14="http://schemas.microsoft.com/office/powerpoint/2010/main" val="3031049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ovalada">
            <a:extLst>
              <a:ext uri="{FF2B5EF4-FFF2-40B4-BE49-F238E27FC236}">
                <a16:creationId xmlns:a16="http://schemas.microsoft.com/office/drawing/2014/main" id="{1742AAAF-7BA6-41C6-BE4C-E9783D1FC9A8}"/>
              </a:ext>
            </a:extLst>
          </p:cNvPr>
          <p:cNvSpPr/>
          <p:nvPr/>
        </p:nvSpPr>
        <p:spPr>
          <a:xfrm>
            <a:off x="3024188" y="1000126"/>
            <a:ext cx="6215062" cy="4214813"/>
          </a:xfrm>
          <a:prstGeom prst="wedgeEllipseCallout">
            <a:avLst/>
          </a:prstGeom>
          <a:solidFill>
            <a:srgbClr val="14E2F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3600" dirty="0">
                <a:solidFill>
                  <a:schemeClr val="tx1"/>
                </a:solidFill>
              </a:rPr>
              <a:t>La propuesta de este encuentro consiste en ofrecer algunas pistas para repensar  la devolución de la evaluación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a:extLst>
              <a:ext uri="{FF2B5EF4-FFF2-40B4-BE49-F238E27FC236}">
                <a16:creationId xmlns:a16="http://schemas.microsoft.com/office/drawing/2014/main" id="{D63ED375-BD10-46AD-9A75-455A8FDC8330}"/>
              </a:ext>
            </a:extLst>
          </p:cNvPr>
          <p:cNvSpPr>
            <a:spLocks noGrp="1"/>
          </p:cNvSpPr>
          <p:nvPr>
            <p:ph type="title"/>
          </p:nvPr>
        </p:nvSpPr>
        <p:spPr/>
        <p:txBody>
          <a:bodyPr/>
          <a:lstStyle/>
          <a:p>
            <a:r>
              <a:rPr lang="es-AR" altLang="es-AR" u="sng"/>
              <a:t>RETROALIMENTACION</a:t>
            </a:r>
          </a:p>
        </p:txBody>
      </p:sp>
      <p:sp>
        <p:nvSpPr>
          <p:cNvPr id="13315" name="2 Marcador de contenido">
            <a:extLst>
              <a:ext uri="{FF2B5EF4-FFF2-40B4-BE49-F238E27FC236}">
                <a16:creationId xmlns:a16="http://schemas.microsoft.com/office/drawing/2014/main" id="{8CFD414E-FA03-477D-9341-96FFD0CCDE27}"/>
              </a:ext>
            </a:extLst>
          </p:cNvPr>
          <p:cNvSpPr>
            <a:spLocks noGrp="1"/>
          </p:cNvSpPr>
          <p:nvPr>
            <p:ph sz="quarter" idx="1"/>
          </p:nvPr>
        </p:nvSpPr>
        <p:spPr/>
        <p:txBody>
          <a:bodyPr>
            <a:normAutofit lnSpcReduction="10000"/>
          </a:bodyPr>
          <a:lstStyle/>
          <a:p>
            <a:pPr>
              <a:buFont typeface="Wingdings 2" panose="05020102010507070707" pitchFamily="18" charset="2"/>
              <a:buNone/>
            </a:pPr>
            <a:endParaRPr lang="es-AR" altLang="es-AR"/>
          </a:p>
          <a:p>
            <a:pPr>
              <a:buFont typeface="Wingdings 2" panose="05020102010507070707" pitchFamily="18" charset="2"/>
              <a:buNone/>
            </a:pPr>
            <a:r>
              <a:rPr lang="es-AR" altLang="es-AR" sz="3200"/>
              <a:t>Dice Perrenoud que</a:t>
            </a:r>
          </a:p>
          <a:p>
            <a:r>
              <a:rPr lang="es-AR" altLang="es-AR" sz="3200"/>
              <a:t> “la evaluación formativa adquiere todo su sentido en el marco de una estrategia pedagógica de lucha contra el fracaso y las desigualdades que está lejos de ser puesta en práctica en todas partes con coherencia y continuidad” (2008: 16).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0C4D1460-26A2-49FD-881B-B151A3A8D537}"/>
              </a:ext>
            </a:extLst>
          </p:cNvPr>
          <p:cNvSpPr/>
          <p:nvPr/>
        </p:nvSpPr>
        <p:spPr>
          <a:xfrm>
            <a:off x="2166939" y="642938"/>
            <a:ext cx="7858125" cy="54292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3200" b="1" dirty="0">
                <a:solidFill>
                  <a:schemeClr val="tx1"/>
                </a:solidFill>
              </a:rPr>
              <a:t>“La efectividad de una retroalimentación depende de la receptividad de quien la recibe, pero también de cuan eficaz sea el que la comunica. Quien emite el </a:t>
            </a:r>
            <a:r>
              <a:rPr lang="es-AR" sz="3200" b="1" dirty="0" err="1">
                <a:solidFill>
                  <a:schemeClr val="tx1"/>
                </a:solidFill>
              </a:rPr>
              <a:t>feedback</a:t>
            </a:r>
            <a:r>
              <a:rPr lang="es-AR" sz="3200" b="1" dirty="0">
                <a:solidFill>
                  <a:schemeClr val="tx1"/>
                </a:solidFill>
              </a:rPr>
              <a:t> debe utilizar un nivel de lenguaje verbal y no verbal adecuado para su receptor y crear un contexto físico y emocional para que el mensaje impacte en la dirección deseada” (</a:t>
            </a:r>
            <a:r>
              <a:rPr lang="es-AR" sz="3200" b="1" dirty="0" err="1">
                <a:solidFill>
                  <a:schemeClr val="tx1"/>
                </a:solidFill>
              </a:rPr>
              <a:t>Anijovich</a:t>
            </a:r>
            <a:r>
              <a:rPr lang="es-AR" sz="3200" b="1" dirty="0">
                <a:solidFill>
                  <a:schemeClr val="tx1"/>
                </a:solidFill>
              </a:rPr>
              <a:t>; 2010: 136). </a:t>
            </a:r>
          </a:p>
        </p:txBody>
      </p:sp>
    </p:spTree>
    <p:extLst>
      <p:ext uri="{BB962C8B-B14F-4D97-AF65-F5344CB8AC3E}">
        <p14:creationId xmlns:p14="http://schemas.microsoft.com/office/powerpoint/2010/main" val="2669740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a:extLst>
              <a:ext uri="{FF2B5EF4-FFF2-40B4-BE49-F238E27FC236}">
                <a16:creationId xmlns:a16="http://schemas.microsoft.com/office/drawing/2014/main" id="{046C6FCF-DDE1-468D-B158-55B964BAC21E}"/>
              </a:ext>
            </a:extLst>
          </p:cNvPr>
          <p:cNvSpPr>
            <a:spLocks noGrp="1"/>
          </p:cNvSpPr>
          <p:nvPr>
            <p:ph type="title"/>
          </p:nvPr>
        </p:nvSpPr>
        <p:spPr>
          <a:xfrm>
            <a:off x="1981200" y="274638"/>
            <a:ext cx="8229600" cy="1225550"/>
          </a:xfrm>
        </p:spPr>
        <p:txBody>
          <a:bodyPr>
            <a:normAutofit fontScale="90000"/>
          </a:bodyPr>
          <a:lstStyle/>
          <a:p>
            <a:r>
              <a:rPr lang="es-AR" altLang="es-AR" sz="3200" b="1" u="sng">
                <a:solidFill>
                  <a:srgbClr val="FF0000"/>
                </a:solidFill>
              </a:rPr>
              <a:t>Pasos para una retroalimentación constructiva</a:t>
            </a:r>
            <a:br>
              <a:rPr lang="es-AR" altLang="es-AR" sz="3200" u="sng">
                <a:solidFill>
                  <a:srgbClr val="FF0000"/>
                </a:solidFill>
              </a:rPr>
            </a:br>
            <a:endParaRPr lang="es-AR" altLang="es-AR" sz="3200" u="sng">
              <a:solidFill>
                <a:srgbClr val="FF0000"/>
              </a:solidFill>
            </a:endParaRPr>
          </a:p>
        </p:txBody>
      </p:sp>
      <p:sp>
        <p:nvSpPr>
          <p:cNvPr id="3" name="2 Marcador de contenido">
            <a:extLst>
              <a:ext uri="{FF2B5EF4-FFF2-40B4-BE49-F238E27FC236}">
                <a16:creationId xmlns:a16="http://schemas.microsoft.com/office/drawing/2014/main" id="{21A4A500-588E-449E-B5B9-B1F91A67048D}"/>
              </a:ext>
            </a:extLst>
          </p:cNvPr>
          <p:cNvSpPr>
            <a:spLocks noGrp="1"/>
          </p:cNvSpPr>
          <p:nvPr>
            <p:ph sz="quarter" idx="1"/>
          </p:nvPr>
        </p:nvSpPr>
        <p:spPr>
          <a:xfrm>
            <a:off x="1981200" y="1571625"/>
            <a:ext cx="8229600" cy="4554538"/>
          </a:xfrm>
        </p:spPr>
        <p:txBody>
          <a:bodyPr>
            <a:normAutofit/>
          </a:bodyPr>
          <a:lstStyle/>
          <a:p>
            <a:pPr marL="514350" indent="-514350">
              <a:spcBef>
                <a:spcPts val="580"/>
              </a:spcBef>
              <a:buFont typeface="Wingdings 2"/>
              <a:buAutoNum type="arabicPeriod"/>
              <a:defRPr/>
            </a:pPr>
            <a:r>
              <a:rPr lang="es-AR" sz="3200" b="1" dirty="0"/>
              <a:t>Iniciar con un comentario positivo.</a:t>
            </a:r>
          </a:p>
          <a:p>
            <a:pPr marL="514350" indent="-514350">
              <a:spcBef>
                <a:spcPts val="580"/>
              </a:spcBef>
              <a:buFont typeface="Wingdings 2"/>
              <a:buAutoNum type="arabicPeriod"/>
              <a:defRPr/>
            </a:pPr>
            <a:r>
              <a:rPr lang="es-AR" sz="3200" b="1" dirty="0"/>
              <a:t> Resaltar lo positivo, no sólo lo negativo.</a:t>
            </a:r>
          </a:p>
          <a:p>
            <a:pPr marL="514350" indent="-514350">
              <a:spcBef>
                <a:spcPts val="580"/>
              </a:spcBef>
              <a:buFont typeface="Wingdings 2"/>
              <a:buAutoNum type="arabicPeriod"/>
              <a:defRPr/>
            </a:pPr>
            <a:r>
              <a:rPr lang="es-AR" sz="3200" b="1" dirty="0"/>
              <a:t> Presentar lo negativo como algo que podría ser mejor.</a:t>
            </a:r>
          </a:p>
          <a:p>
            <a:pPr marL="514350" indent="-514350">
              <a:spcBef>
                <a:spcPts val="580"/>
              </a:spcBef>
              <a:buFont typeface="Wingdings 2"/>
              <a:buAutoNum type="arabicPeriod"/>
              <a:defRPr/>
            </a:pPr>
            <a:r>
              <a:rPr lang="es-AR" sz="3200" b="1" dirty="0"/>
              <a:t>Evaluar el proceso o el producto, nunca la persona. </a:t>
            </a:r>
          </a:p>
          <a:p>
            <a:pPr marL="514350" indent="-514350">
              <a:spcBef>
                <a:spcPts val="580"/>
              </a:spcBef>
              <a:buFont typeface="Wingdings 2"/>
              <a:buAutoNum type="arabicPeriod"/>
              <a:defRPr/>
            </a:pPr>
            <a:r>
              <a:rPr lang="es-AR" sz="3200" b="1" dirty="0"/>
              <a:t> Evitar burlas y vergüenzas.</a:t>
            </a:r>
            <a:endParaRPr lang="es-AR" sz="3200" dirty="0"/>
          </a:p>
          <a:p>
            <a:pPr marL="274320" indent="-274320">
              <a:spcBef>
                <a:spcPts val="580"/>
              </a:spcBef>
              <a:buFont typeface="Wingdings 2"/>
              <a:buChar char=""/>
              <a:defRPr/>
            </a:pPr>
            <a:endParaRPr lang="es-A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33;p22">
            <a:extLst>
              <a:ext uri="{FF2B5EF4-FFF2-40B4-BE49-F238E27FC236}">
                <a16:creationId xmlns:a16="http://schemas.microsoft.com/office/drawing/2014/main" id="{4E7B3F72-AD4F-425C-B6F3-80A21CBAC9C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829423" y="1035131"/>
            <a:ext cx="6860488" cy="4169437"/>
          </a:xfrm>
          <a:prstGeom prst="rect">
            <a:avLst/>
          </a:prstGeom>
          <a:noFill/>
          <a:ln>
            <a:noFill/>
          </a:ln>
        </p:spPr>
      </p:pic>
      <p:sp>
        <p:nvSpPr>
          <p:cNvPr id="3" name="Rectángulo: esquinas redondeadas 2">
            <a:extLst>
              <a:ext uri="{FF2B5EF4-FFF2-40B4-BE49-F238E27FC236}">
                <a16:creationId xmlns:a16="http://schemas.microsoft.com/office/drawing/2014/main" id="{501EB07B-0541-44A1-9BC9-EBCEE1B665DA}"/>
              </a:ext>
            </a:extLst>
          </p:cNvPr>
          <p:cNvSpPr/>
          <p:nvPr/>
        </p:nvSpPr>
        <p:spPr>
          <a:xfrm>
            <a:off x="2829423" y="5785945"/>
            <a:ext cx="4170467" cy="7094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b="1" dirty="0"/>
              <a:t>Dra. Prof. Silvia Rodriguez</a:t>
            </a:r>
          </a:p>
        </p:txBody>
      </p:sp>
    </p:spTree>
    <p:extLst>
      <p:ext uri="{BB962C8B-B14F-4D97-AF65-F5344CB8AC3E}">
        <p14:creationId xmlns:p14="http://schemas.microsoft.com/office/powerpoint/2010/main" val="409030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6A6B6DC-5D3B-4594-AC74-F4F1DD03247E}"/>
              </a:ext>
            </a:extLst>
          </p:cNvPr>
          <p:cNvSpPr>
            <a:spLocks noGrp="1"/>
          </p:cNvSpPr>
          <p:nvPr>
            <p:ph type="title"/>
          </p:nvPr>
        </p:nvSpPr>
        <p:spPr>
          <a:xfrm>
            <a:off x="677334" y="609600"/>
            <a:ext cx="3843375" cy="5175624"/>
          </a:xfrm>
        </p:spPr>
        <p:txBody>
          <a:bodyPr anchor="ctr">
            <a:normAutofit/>
          </a:bodyPr>
          <a:lstStyle/>
          <a:p>
            <a:pPr>
              <a:lnSpc>
                <a:spcPct val="90000"/>
              </a:lnSpc>
            </a:pPr>
            <a:r>
              <a:rPr lang="es-AR" b="1">
                <a:solidFill>
                  <a:schemeClr val="tx1">
                    <a:lumMod val="85000"/>
                    <a:lumOff val="15000"/>
                  </a:schemeClr>
                </a:solidFill>
              </a:rPr>
              <a:t>Su historia y evolución en Argentina y Santiago del Estero se encuentra en plataforma https://nodosde.gob.ar/feria_ciencias/panel.php</a:t>
            </a:r>
          </a:p>
        </p:txBody>
      </p:sp>
      <p:sp>
        <p:nvSpPr>
          <p:cNvPr id="31" name="Freeform: Shape 30">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BFA625E5-FC33-408E-B423-584C787B4124}"/>
              </a:ext>
            </a:extLst>
          </p:cNvPr>
          <p:cNvSpPr>
            <a:spLocks noGrp="1"/>
          </p:cNvSpPr>
          <p:nvPr>
            <p:ph idx="1"/>
          </p:nvPr>
        </p:nvSpPr>
        <p:spPr>
          <a:xfrm>
            <a:off x="5649487" y="368490"/>
            <a:ext cx="5977893" cy="5416735"/>
          </a:xfrm>
        </p:spPr>
        <p:txBody>
          <a:bodyPr anchor="ctr">
            <a:normAutofit lnSpcReduction="10000"/>
          </a:bodyPr>
          <a:lstStyle/>
          <a:p>
            <a:pPr marL="0" indent="0">
              <a:spcBef>
                <a:spcPts val="1125"/>
              </a:spcBef>
              <a:spcAft>
                <a:spcPts val="1125"/>
              </a:spcAft>
              <a:buNone/>
            </a:pPr>
            <a:r>
              <a:rPr lang="es-AR" sz="240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Llevan más de 50 años en el sistema educativo y se desarrollan en forma semejante en casi todos los países del mundo.</a:t>
            </a:r>
          </a:p>
          <a:p>
            <a:pPr marL="0" indent="0">
              <a:spcBef>
                <a:spcPts val="1125"/>
              </a:spcBef>
              <a:spcAft>
                <a:spcPts val="1125"/>
              </a:spcAft>
              <a:buNone/>
            </a:pPr>
            <a:r>
              <a:rPr lang="es-AR" sz="2400" b="1" dirty="0">
                <a:solidFill>
                  <a:srgbClr val="FFFFFF"/>
                </a:solidFill>
                <a:highlight>
                  <a:srgbClr val="FF0000"/>
                </a:highlight>
                <a:latin typeface="Helvetica" panose="020B0604020202020204" pitchFamily="34" charset="0"/>
                <a:ea typeface="Times New Roman" panose="02020603050405020304" pitchFamily="18" charset="0"/>
                <a:cs typeface="Times New Roman" panose="02020603050405020304" pitchFamily="18" charset="0"/>
              </a:rPr>
              <a:t>En Santiago del Estero, cumpliremos este año con la Feria numero XIX.</a:t>
            </a:r>
          </a:p>
          <a:p>
            <a:pPr marL="0" indent="0">
              <a:spcBef>
                <a:spcPts val="1125"/>
              </a:spcBef>
              <a:spcAft>
                <a:spcPts val="1125"/>
              </a:spcAft>
              <a:buNone/>
            </a:pPr>
            <a:r>
              <a:rPr lang="es-AR" sz="240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Dentro de las ferias, los eventos de exhibición son momentos singulares donde la escuela puede mirarse a si misma, apreciar los aprendizajes de los estudiantes, ponderar la enseñanza de los docentes, entender sus vínculos con la comunidad.</a:t>
            </a:r>
            <a:endParaRPr lang="es-AR"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solidFill>
                <a:srgbClr val="FFFFFF"/>
              </a:solidFill>
            </a:endParaRPr>
          </a:p>
        </p:txBody>
      </p:sp>
    </p:spTree>
    <p:extLst>
      <p:ext uri="{BB962C8B-B14F-4D97-AF65-F5344CB8AC3E}">
        <p14:creationId xmlns:p14="http://schemas.microsoft.com/office/powerpoint/2010/main" val="398321859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9DC15D-5CFB-4A0D-A6CD-E6112D42F23D}"/>
              </a:ext>
            </a:extLst>
          </p:cNvPr>
          <p:cNvSpPr>
            <a:spLocks noGrp="1"/>
          </p:cNvSpPr>
          <p:nvPr>
            <p:ph type="title"/>
          </p:nvPr>
        </p:nvSpPr>
        <p:spPr>
          <a:xfrm>
            <a:off x="1286933" y="609600"/>
            <a:ext cx="10197494" cy="1099457"/>
          </a:xfrm>
        </p:spPr>
        <p:txBody>
          <a:bodyPr>
            <a:normAutofit/>
          </a:bodyPr>
          <a:lstStyle/>
          <a:p>
            <a:pPr>
              <a:lnSpc>
                <a:spcPct val="90000"/>
              </a:lnSpc>
            </a:pPr>
            <a:r>
              <a:rPr lang="es-AR" b="1" dirty="0">
                <a:latin typeface="Helvetica" panose="020B0604020202020204" pitchFamily="34" charset="0"/>
                <a:ea typeface="Times New Roman" panose="02020603050405020304" pitchFamily="18" charset="0"/>
                <a:cs typeface="Times New Roman" panose="02020603050405020304" pitchFamily="18" charset="0"/>
              </a:rPr>
              <a:t>¿Qué esperamos de una Feria de Ciencias ?</a:t>
            </a:r>
            <a:br>
              <a:rPr lang="es-AR" dirty="0">
                <a:latin typeface="Helvetica" panose="020B0604020202020204" pitchFamily="34" charset="0"/>
                <a:ea typeface="Times New Roman" panose="02020603050405020304" pitchFamily="18" charset="0"/>
                <a:cs typeface="Times New Roman" panose="02020603050405020304" pitchFamily="18" charset="0"/>
              </a:rPr>
            </a:br>
            <a:endParaRPr lang="es-AR"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Marcador de contenido 2">
            <a:extLst>
              <a:ext uri="{FF2B5EF4-FFF2-40B4-BE49-F238E27FC236}">
                <a16:creationId xmlns:a16="http://schemas.microsoft.com/office/drawing/2014/main" id="{23985511-B49A-BEC4-96A4-B25DD960AEA6}"/>
              </a:ext>
            </a:extLst>
          </p:cNvPr>
          <p:cNvGraphicFramePr>
            <a:graphicFrameLocks noGrp="1"/>
          </p:cNvGraphicFramePr>
          <p:nvPr>
            <p:ph idx="1"/>
            <p:extLst>
              <p:ext uri="{D42A27DB-BD31-4B8C-83A1-F6EECF244321}">
                <p14:modId xmlns:p14="http://schemas.microsoft.com/office/powerpoint/2010/main" val="352783511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45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Marcador de contenido 2">
            <a:extLst>
              <a:ext uri="{FF2B5EF4-FFF2-40B4-BE49-F238E27FC236}">
                <a16:creationId xmlns:a16="http://schemas.microsoft.com/office/drawing/2014/main" id="{364D87A2-F4FF-365E-2F90-77B258E8C7C2}"/>
              </a:ext>
            </a:extLst>
          </p:cNvPr>
          <p:cNvGraphicFramePr>
            <a:graphicFrameLocks noGrp="1"/>
          </p:cNvGraphicFramePr>
          <p:nvPr>
            <p:ph idx="1"/>
            <p:extLst>
              <p:ext uri="{D42A27DB-BD31-4B8C-83A1-F6EECF244321}">
                <p14:modId xmlns:p14="http://schemas.microsoft.com/office/powerpoint/2010/main" val="250042009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18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370463-7AF4-4DD2-A9E8-CCEAE37D86A3}"/>
              </a:ext>
            </a:extLst>
          </p:cNvPr>
          <p:cNvSpPr>
            <a:spLocks noGrp="1"/>
          </p:cNvSpPr>
          <p:nvPr>
            <p:ph type="title"/>
          </p:nvPr>
        </p:nvSpPr>
        <p:spPr>
          <a:xfrm>
            <a:off x="5536734" y="609600"/>
            <a:ext cx="3737268" cy="1320800"/>
          </a:xfrm>
        </p:spPr>
        <p:txBody>
          <a:bodyPr>
            <a:normAutofit/>
          </a:bodyPr>
          <a:lstStyle/>
          <a:p>
            <a:r>
              <a:rPr lang="es-AR" b="1" dirty="0"/>
              <a:t>Quienes participan</a:t>
            </a:r>
          </a:p>
        </p:txBody>
      </p:sp>
      <p:sp>
        <p:nvSpPr>
          <p:cNvPr id="3" name="Marcador de contenido 2">
            <a:extLst>
              <a:ext uri="{FF2B5EF4-FFF2-40B4-BE49-F238E27FC236}">
                <a16:creationId xmlns:a16="http://schemas.microsoft.com/office/drawing/2014/main" id="{D7F2E9D3-6EAC-48A0-995A-4559E4227C40}"/>
              </a:ext>
            </a:extLst>
          </p:cNvPr>
          <p:cNvSpPr>
            <a:spLocks noGrp="1"/>
          </p:cNvSpPr>
          <p:nvPr>
            <p:ph idx="1"/>
          </p:nvPr>
        </p:nvSpPr>
        <p:spPr>
          <a:xfrm>
            <a:off x="5086349" y="1785938"/>
            <a:ext cx="6586539" cy="4462462"/>
          </a:xfrm>
        </p:spPr>
        <p:txBody>
          <a:bodyPr>
            <a:normAutofit lnSpcReduction="10000"/>
          </a:bodyPr>
          <a:lstStyle/>
          <a:p>
            <a:pPr marL="0" indent="0">
              <a:lnSpc>
                <a:spcPct val="90000"/>
              </a:lnSpc>
              <a:buNone/>
            </a:pPr>
            <a:br>
              <a:rPr lang="es-AR" sz="1100" dirty="0">
                <a:effectLst/>
                <a:latin typeface="Helvetica" panose="020B0604020202020204" pitchFamily="34" charset="0"/>
                <a:ea typeface="Times New Roman" panose="02020603050405020304" pitchFamily="18" charset="0"/>
                <a:cs typeface="Times New Roman" panose="02020603050405020304" pitchFamily="18" charset="0"/>
              </a:rPr>
            </a:br>
            <a:r>
              <a:rPr lang="es-AR" sz="2000" dirty="0">
                <a:effectLst/>
                <a:latin typeface="Helvetica" panose="020B0604020202020204" pitchFamily="34" charset="0"/>
                <a:ea typeface="Times New Roman" panose="02020603050405020304" pitchFamily="18" charset="0"/>
                <a:cs typeface="Times New Roman" panose="02020603050405020304" pitchFamily="18" charset="0"/>
              </a:rPr>
              <a:t>Podrán participar grupos de alumnos de establecimientos educacionales de los Niveles Inicial, Primario, Secundario, Superior, Universitario, de todas las Modalidades y Especialidades. De Jurisdicción Nacional, Provincial y Municipal, de gestión estatal o privada.</a:t>
            </a:r>
          </a:p>
          <a:p>
            <a:pPr marL="0" indent="0">
              <a:lnSpc>
                <a:spcPct val="90000"/>
              </a:lnSpc>
              <a:buNone/>
            </a:pPr>
            <a:r>
              <a:rPr lang="es-AR" sz="2000" dirty="0">
                <a:latin typeface="Helvetica" panose="020B0604020202020204" pitchFamily="34" charset="0"/>
                <a:ea typeface="Times New Roman" panose="02020603050405020304" pitchFamily="18" charset="0"/>
                <a:cs typeface="Times New Roman" panose="02020603050405020304" pitchFamily="18" charset="0"/>
              </a:rPr>
              <a:t>Son formalmente incorporadas las Tecnicaturas Superiores universitarias y no universitarias</a:t>
            </a:r>
            <a:endParaRPr lang="es-AR" sz="2000" dirty="0">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lnSpc>
                <a:spcPct val="90000"/>
              </a:lnSpc>
              <a:buNone/>
            </a:pPr>
            <a:r>
              <a:rPr lang="es-AR" sz="2000" dirty="0">
                <a:effectLst/>
                <a:latin typeface="Helvetica" panose="020B0604020202020204" pitchFamily="34" charset="0"/>
                <a:ea typeface="Times New Roman" panose="02020603050405020304" pitchFamily="18" charset="0"/>
                <a:cs typeface="Times New Roman" panose="02020603050405020304" pitchFamily="18" charset="0"/>
              </a:rPr>
              <a:t>La participación será a través de la exposición de proyectos áulicos de todas áreas curriculares, se incluye </a:t>
            </a:r>
            <a:r>
              <a:rPr lang="es-AR" sz="2000" dirty="0" err="1">
                <a:effectLst/>
                <a:latin typeface="Helvetica" panose="020B0604020202020204" pitchFamily="34" charset="0"/>
                <a:ea typeface="Times New Roman" panose="02020603050405020304" pitchFamily="18" charset="0"/>
                <a:cs typeface="Times New Roman" panose="02020603050405020304" pitchFamily="18" charset="0"/>
              </a:rPr>
              <a:t>Emprendedorismo</a:t>
            </a:r>
            <a:r>
              <a:rPr lang="es-AR" sz="2000" dirty="0">
                <a:effectLst/>
                <a:latin typeface="Helvetica" panose="020B0604020202020204" pitchFamily="34" charset="0"/>
                <a:ea typeface="Times New Roman" panose="02020603050405020304" pitchFamily="18" charset="0"/>
                <a:cs typeface="Times New Roman" panose="02020603050405020304" pitchFamily="18" charset="0"/>
              </a:rPr>
              <a:t>, Educación Ambiental, ESI,  pueden ser:</a:t>
            </a:r>
          </a:p>
          <a:p>
            <a:pPr>
              <a:lnSpc>
                <a:spcPct val="90000"/>
              </a:lnSpc>
            </a:pPr>
            <a:r>
              <a:rPr lang="es-AR" sz="2000" dirty="0">
                <a:latin typeface="Helvetica" panose="020B0604020202020204" pitchFamily="34" charset="0"/>
                <a:ea typeface="Times New Roman" panose="02020603050405020304" pitchFamily="18" charset="0"/>
                <a:cs typeface="Times New Roman" panose="02020603050405020304" pitchFamily="18" charset="0"/>
              </a:rPr>
              <a:t>Desarrollados en 2022</a:t>
            </a:r>
          </a:p>
          <a:p>
            <a:pPr>
              <a:lnSpc>
                <a:spcPct val="90000"/>
              </a:lnSpc>
            </a:pPr>
            <a:r>
              <a:rPr lang="es-AR" sz="2000" dirty="0">
                <a:effectLst/>
                <a:latin typeface="Helvetica" panose="020B0604020202020204" pitchFamily="34" charset="0"/>
                <a:ea typeface="Times New Roman" panose="02020603050405020304" pitchFamily="18" charset="0"/>
                <a:cs typeface="Times New Roman" panose="02020603050405020304" pitchFamily="18" charset="0"/>
              </a:rPr>
              <a:t>Continuidad y profundización de proyectos iniciados con anterioridad</a:t>
            </a:r>
          </a:p>
          <a:p>
            <a:pPr marL="0" indent="0">
              <a:lnSpc>
                <a:spcPct val="90000"/>
              </a:lnSpc>
              <a:buNone/>
            </a:pPr>
            <a:endParaRPr lang="es-AR" sz="1100" dirty="0"/>
          </a:p>
        </p:txBody>
      </p:sp>
      <p:pic>
        <p:nvPicPr>
          <p:cNvPr id="5" name="Imagen 4">
            <a:extLst>
              <a:ext uri="{FF2B5EF4-FFF2-40B4-BE49-F238E27FC236}">
                <a16:creationId xmlns:a16="http://schemas.microsoft.com/office/drawing/2014/main" id="{3AD937A2-356D-4604-A9ED-CE0EB474A1EB}"/>
              </a:ext>
            </a:extLst>
          </p:cNvPr>
          <p:cNvPicPr>
            <a:picLocks noChangeAspect="1"/>
          </p:cNvPicPr>
          <p:nvPr/>
        </p:nvPicPr>
        <p:blipFill rotWithShape="1">
          <a:blip r:embed="rId2"/>
          <a:srcRect l="28186" r="3012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4" name="Isosceles Triangle 3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3812040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567EDE9E-6D0C-4878-9DCF-70123A3CDBF4}"/>
              </a:ext>
            </a:extLst>
          </p:cNvPr>
          <p:cNvSpPr>
            <a:spLocks noGrp="1"/>
          </p:cNvSpPr>
          <p:nvPr>
            <p:ph type="title"/>
          </p:nvPr>
        </p:nvSpPr>
        <p:spPr>
          <a:xfrm>
            <a:off x="677334" y="609600"/>
            <a:ext cx="3843375" cy="5175624"/>
          </a:xfrm>
        </p:spPr>
        <p:txBody>
          <a:bodyPr anchor="ctr">
            <a:normAutofit/>
          </a:bodyPr>
          <a:lstStyle/>
          <a:p>
            <a:r>
              <a:rPr lang="es-AR" b="1">
                <a:solidFill>
                  <a:schemeClr val="tx1">
                    <a:lumMod val="85000"/>
                    <a:lumOff val="15000"/>
                  </a:schemeClr>
                </a:solidFill>
              </a:rPr>
              <a:t>Proyecto Temático 2022</a:t>
            </a:r>
            <a:br>
              <a:rPr lang="es-AR" b="1">
                <a:solidFill>
                  <a:schemeClr val="tx1">
                    <a:lumMod val="85000"/>
                    <a:lumOff val="15000"/>
                  </a:schemeClr>
                </a:solidFill>
              </a:rPr>
            </a:br>
            <a:endParaRPr lang="es-AR">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CBC25D91-2D9B-4E2C-AE5C-65DABD5A4FD7}"/>
              </a:ext>
            </a:extLst>
          </p:cNvPr>
          <p:cNvSpPr>
            <a:spLocks noGrp="1"/>
          </p:cNvSpPr>
          <p:nvPr>
            <p:ph idx="1"/>
          </p:nvPr>
        </p:nvSpPr>
        <p:spPr>
          <a:xfrm>
            <a:off x="5198043" y="609601"/>
            <a:ext cx="6429337" cy="5175624"/>
          </a:xfrm>
        </p:spPr>
        <p:txBody>
          <a:bodyPr anchor="ctr">
            <a:normAutofit/>
          </a:bodyPr>
          <a:lstStyle/>
          <a:p>
            <a:pPr marL="0" indent="0" algn="ctr">
              <a:buNone/>
            </a:pPr>
            <a:r>
              <a:rPr lang="es-AR" b="0" i="1" u="none" strike="noStrike" baseline="0" dirty="0">
                <a:solidFill>
                  <a:srgbClr val="FFFFFF"/>
                </a:solidFill>
              </a:rPr>
              <a:t>“</a:t>
            </a:r>
            <a:r>
              <a:rPr lang="es-AR" sz="4000" b="0" i="1" u="none" strike="noStrike" baseline="0" dirty="0">
                <a:solidFill>
                  <a:srgbClr val="FFFFFF"/>
                </a:solidFill>
              </a:rPr>
              <a:t>Educación ambiental como desafío regional”     </a:t>
            </a:r>
          </a:p>
          <a:p>
            <a:pPr marL="0" indent="0">
              <a:buNone/>
            </a:pPr>
            <a:r>
              <a:rPr lang="es-AR" sz="3600" dirty="0">
                <a:solidFill>
                  <a:srgbClr val="FFFFFF"/>
                </a:solidFill>
              </a:rPr>
              <a:t>Pueden encontrar sitios y materiales en la plataforma de </a:t>
            </a:r>
            <a:r>
              <a:rPr lang="es-AR" sz="3600" dirty="0">
                <a:solidFill>
                  <a:schemeClr val="tx1"/>
                </a:solidFill>
              </a:rPr>
              <a:t>Ferias</a:t>
            </a:r>
            <a:r>
              <a:rPr lang="es-AR" sz="3600" dirty="0">
                <a:solidFill>
                  <a:schemeClr val="accent4">
                    <a:lumMod val="75000"/>
                  </a:schemeClr>
                </a:solidFill>
              </a:rPr>
              <a:t> </a:t>
            </a:r>
            <a:r>
              <a:rPr lang="es-AR" sz="3600" b="1" dirty="0">
                <a:solidFill>
                  <a:schemeClr val="accent4">
                    <a:lumMod val="75000"/>
                  </a:schemeClr>
                </a:solidFill>
                <a:hlinkClick r:id="rId2">
                  <a:extLst>
                    <a:ext uri="{A12FA001-AC4F-418D-AE19-62706E023703}">
                      <ahyp:hlinkClr xmlns:ahyp="http://schemas.microsoft.com/office/drawing/2018/hyperlinkcolor" val="tx"/>
                    </a:ext>
                  </a:extLst>
                </a:hlinkClick>
              </a:rPr>
              <a:t>https://nodosde.gob.ar/feria_ciencias/panel.php</a:t>
            </a:r>
            <a:endParaRPr lang="es-AR" sz="3600" b="1" dirty="0">
              <a:solidFill>
                <a:schemeClr val="accent4">
                  <a:lumMod val="75000"/>
                </a:schemeClr>
              </a:solidFill>
            </a:endParaRPr>
          </a:p>
          <a:p>
            <a:endParaRPr lang="es-AR" dirty="0">
              <a:solidFill>
                <a:srgbClr val="FFFFFF"/>
              </a:solidFill>
            </a:endParaRPr>
          </a:p>
        </p:txBody>
      </p:sp>
    </p:spTree>
    <p:extLst>
      <p:ext uri="{BB962C8B-B14F-4D97-AF65-F5344CB8AC3E}">
        <p14:creationId xmlns:p14="http://schemas.microsoft.com/office/powerpoint/2010/main" val="180772481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1" name="Straight Connector 10">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6D0A81F-0AB2-4D15-8394-B18527F8CADF}"/>
              </a:ext>
            </a:extLst>
          </p:cNvPr>
          <p:cNvSpPr>
            <a:spLocks noGrp="1"/>
          </p:cNvSpPr>
          <p:nvPr>
            <p:ph idx="1"/>
          </p:nvPr>
        </p:nvSpPr>
        <p:spPr>
          <a:xfrm>
            <a:off x="677333" y="425470"/>
            <a:ext cx="10552641" cy="3880773"/>
          </a:xfrm>
        </p:spPr>
        <p:txBody>
          <a:bodyPr anchor="ctr">
            <a:normAutofit fontScale="92500"/>
          </a:bodyPr>
          <a:lstStyle/>
          <a:p>
            <a:pPr marL="0" indent="0">
              <a:buNone/>
            </a:pPr>
            <a:br>
              <a:rPr lang="es-AR" dirty="0">
                <a:effectLst/>
                <a:latin typeface="Helvetica" panose="020B0604020202020204" pitchFamily="34" charset="0"/>
                <a:ea typeface="Times New Roman" panose="02020603050405020304" pitchFamily="18" charset="0"/>
              </a:rPr>
            </a:br>
            <a:r>
              <a:rPr lang="es-AR" sz="2400" dirty="0">
                <a:effectLst/>
                <a:latin typeface="Helvetica" panose="020B0604020202020204" pitchFamily="34" charset="0"/>
                <a:ea typeface="Times New Roman" panose="02020603050405020304" pitchFamily="18" charset="0"/>
              </a:rPr>
              <a:t>Los alumnos podrán formar un equipo de trabajo dentro de su clase, o agruparse con alumnos de otros cursos o instituciones (intra e interinstitucionales).Todos los integrantes del equipo deberán inscribirse como autores del trabajo. Para la Exposición del mismo los autores deberán elegir cuatro representantes, dos de ellos deberán estar en forma permanente en el lugar de la exposición (Mínimo de personas 2, Máximo 3, la tercera persona puede ser docente, alumno o un adulto responsable).Los participantes estarán orientados por los Docentes Asesores/Orientadores y si fuera necesario de un Asesor Científico que podrán ser Profesional, Científico, Técnico, Especialistas o personas idóneas en el tema, elegidos por los alumnos y sus profesores.</a:t>
            </a:r>
            <a:endParaRPr lang="es-AR" sz="2400" dirty="0"/>
          </a:p>
        </p:txBody>
      </p:sp>
      <p:sp>
        <p:nvSpPr>
          <p:cNvPr id="2" name="Título 1">
            <a:extLst>
              <a:ext uri="{FF2B5EF4-FFF2-40B4-BE49-F238E27FC236}">
                <a16:creationId xmlns:a16="http://schemas.microsoft.com/office/drawing/2014/main" id="{8CDF40B1-426A-48AB-A7F8-354A15B9E870}"/>
              </a:ext>
            </a:extLst>
          </p:cNvPr>
          <p:cNvSpPr>
            <a:spLocks noGrp="1"/>
          </p:cNvSpPr>
          <p:nvPr>
            <p:ph type="title"/>
          </p:nvPr>
        </p:nvSpPr>
        <p:spPr>
          <a:xfrm>
            <a:off x="677334" y="4765972"/>
            <a:ext cx="8596668" cy="1320800"/>
          </a:xfrm>
        </p:spPr>
        <p:txBody>
          <a:bodyPr anchor="ctr">
            <a:normAutofit/>
          </a:bodyPr>
          <a:lstStyle/>
          <a:p>
            <a:r>
              <a:rPr lang="es-AR" sz="4400" b="1">
                <a:solidFill>
                  <a:schemeClr val="bg1"/>
                </a:solidFill>
                <a:latin typeface="Helvetica" panose="020B0604020202020204" pitchFamily="34" charset="0"/>
                <a:ea typeface="Times New Roman" panose="02020603050405020304" pitchFamily="18" charset="0"/>
              </a:rPr>
              <a:t>Sobre la Participación</a:t>
            </a:r>
            <a:endParaRPr lang="es-AR" sz="4400">
              <a:solidFill>
                <a:schemeClr val="bg1"/>
              </a:solidFill>
            </a:endParaRPr>
          </a:p>
        </p:txBody>
      </p:sp>
    </p:spTree>
    <p:extLst>
      <p:ext uri="{BB962C8B-B14F-4D97-AF65-F5344CB8AC3E}">
        <p14:creationId xmlns:p14="http://schemas.microsoft.com/office/powerpoint/2010/main" val="81787459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37</Slides>
  <Notes>0</Notes>
  <HiddenSlides>0</HiddenSlide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Faceta</vt:lpstr>
      <vt:lpstr>Ministerio de Educación Ciencia y Tecnología Gobierno de la provincia de Santiago del Estero  Secretaria de Desarrollo Ciencia Tecnología y Gestión Publica  Dirección General de Ciencia y Tecnología  Programa Jardines y Escuelas en Feria XIX Feria de Ciencia y Tecnología 2022 </vt:lpstr>
      <vt:lpstr>Ferias de Ciencias, un sentido amplio de denominación</vt:lpstr>
      <vt:lpstr>Los proyectos de Ferias implican un proceso, de reflexión, producción, desarrollo y evaluación</vt:lpstr>
      <vt:lpstr>Su historia y evolución en Argentina y Santiago del Estero se encuentra en plataforma https://nodosde.gob.ar/feria_ciencias/panel.php</vt:lpstr>
      <vt:lpstr>¿Qué esperamos de una Feria de Ciencias ? </vt:lpstr>
      <vt:lpstr>Presentación de PowerPoint</vt:lpstr>
      <vt:lpstr>Quienes participan</vt:lpstr>
      <vt:lpstr>Proyecto Temático 2022 </vt:lpstr>
      <vt:lpstr>Sobre la Participación</vt:lpstr>
      <vt:lpstr>Ferias de Ciencia y Tecnología Zonales 2022</vt:lpstr>
      <vt:lpstr>XIX Feria Provincial de Ciencia y Tecnología 2022 Fecha: 27 y 28 de Septiembre  Lugar: NODO Tecnológico</vt:lpstr>
      <vt:lpstr>Inscripciones y presentación de trabajos on line en todas las instancias de Feria</vt:lpstr>
      <vt:lpstr>CONVOCATORIA A EVALUADORES 2022 PARA INSTANCIAS DE FERIAS  03 de mayo al 5 de junio de 2022</vt:lpstr>
      <vt:lpstr>ESPERAMOS EVIDENCIAR IMPACTOS DE LA ENSEÑANZA DE LA CIENCIA Y LA TECNOLOGÍA EN CONTEXTOS </vt:lpstr>
      <vt:lpstr>ENCUENTROS SINCRONICOS mediante enlace  https://meet.Google.com/vwk-oqhm-yng  Días Martes 3 y 10 de mayo de 10 a 12 hs</vt:lpstr>
      <vt:lpstr>Continuamos con el pensamiento y las propuestas de la Dra. Silvia Rodríguez</vt:lpstr>
      <vt:lpstr>Los Trabajos en Ferias de ciencias</vt:lpstr>
      <vt:lpstr>LOS TRABAJOS EN FERIA DE CIENCIAS</vt:lpstr>
      <vt:lpstr>Los trabajos en feria de ciencias requiere de una planificación</vt:lpstr>
      <vt:lpstr>NIVEL SUPERIOR</vt:lpstr>
      <vt:lpstr>PRESENTACION DE LOS TRABAJOS</vt:lpstr>
      <vt:lpstr>Presentación de PowerPoint</vt:lpstr>
      <vt:lpstr>Presentación de PowerPoint</vt:lpstr>
      <vt:lpstr>No olvidar cuando estamos evaluando</vt:lpstr>
      <vt:lpstr>Presentación de PowerPoint</vt:lpstr>
      <vt:lpstr>Presentación de PowerPoint</vt:lpstr>
      <vt:lpstr>Presentación de PowerPoint</vt:lpstr>
      <vt:lpstr>Presentación de PowerPoint</vt:lpstr>
      <vt:lpstr>Presentación de PowerPoint</vt:lpstr>
      <vt:lpstr>¿ Cómo retroalimentar ?</vt:lpstr>
      <vt:lpstr>¿ Cómo retroalimentar ?</vt:lpstr>
      <vt:lpstr>Presentación de PowerPoint</vt:lpstr>
      <vt:lpstr>Presentación de PowerPoint</vt:lpstr>
      <vt:lpstr>RETROALIMENTACION</vt:lpstr>
      <vt:lpstr>Presentación de PowerPoint</vt:lpstr>
      <vt:lpstr>Pasos para una retroalimentación constructiva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de Educación Ciencia y Tecnología Gobierno de la provincia de Santiago del Estero  Secretaria de Desarrollo Ciencia Tecnología y Gestión Publica  Dirección General de Ciencia y Tecnología  Programa Jardines y Escuelas en Feria XIX Feria de Ciencia y Tecnología 2022 </dc:title>
  <cp:lastModifiedBy>Bautista Taboada</cp:lastModifiedBy>
  <cp:revision>1</cp:revision>
  <dcterms:modified xsi:type="dcterms:W3CDTF">2022-04-25T13:18:04Z</dcterms:modified>
</cp:coreProperties>
</file>